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61" r:id="rId2"/>
    <p:sldId id="290" r:id="rId3"/>
    <p:sldId id="291" r:id="rId4"/>
    <p:sldId id="292" r:id="rId5"/>
    <p:sldId id="338" r:id="rId6"/>
    <p:sldId id="341" r:id="rId7"/>
    <p:sldId id="346" r:id="rId8"/>
    <p:sldId id="347" r:id="rId9"/>
    <p:sldId id="321" r:id="rId10"/>
    <p:sldId id="320" r:id="rId11"/>
    <p:sldId id="322" r:id="rId12"/>
    <p:sldId id="323" r:id="rId13"/>
    <p:sldId id="324" r:id="rId14"/>
    <p:sldId id="325" r:id="rId15"/>
    <p:sldId id="339" r:id="rId16"/>
    <p:sldId id="345" r:id="rId17"/>
    <p:sldId id="342" r:id="rId18"/>
    <p:sldId id="344" r:id="rId19"/>
    <p:sldId id="340" r:id="rId20"/>
    <p:sldId id="326" r:id="rId21"/>
    <p:sldId id="297" r:id="rId22"/>
    <p:sldId id="298" r:id="rId23"/>
    <p:sldId id="299" r:id="rId24"/>
    <p:sldId id="300" r:id="rId25"/>
    <p:sldId id="301" r:id="rId26"/>
    <p:sldId id="302" r:id="rId27"/>
  </p:sldIdLst>
  <p:sldSz cx="9144000" cy="6858000" type="screen4x3"/>
  <p:notesSz cx="9947275" cy="6894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0090"/>
    <a:srgbClr val="1730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7"/>
    <p:restoredTop sz="94790"/>
  </p:normalViewPr>
  <p:slideViewPr>
    <p:cSldViewPr>
      <p:cViewPr varScale="1">
        <p:scale>
          <a:sx n="84" d="100"/>
          <a:sy n="84" d="100"/>
        </p:scale>
        <p:origin x="1024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1" d="100"/>
        <a:sy n="13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B81D78DB-3CF1-A94B-BECB-399062FC082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t" anchorCtr="0" compatLnSpc="1">
            <a:prstTxWarp prst="textNoShape">
              <a:avLst/>
            </a:prstTxWarp>
          </a:bodyPr>
          <a:lstStyle>
            <a:lvl1pPr algn="l" defTabSz="935038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065C5829-B0D5-0043-8E38-BA5F31DFB1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4038" y="0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t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>
            <a:extLst>
              <a:ext uri="{FF2B5EF4-FFF2-40B4-BE49-F238E27FC236}">
                <a16:creationId xmlns:a16="http://schemas.microsoft.com/office/drawing/2014/main" id="{6DB4D321-F80A-304F-9E63-85EB86F88DF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50025"/>
            <a:ext cx="431006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b" anchorCtr="0" compatLnSpc="1">
            <a:prstTxWarp prst="textNoShape">
              <a:avLst/>
            </a:prstTxWarp>
          </a:bodyPr>
          <a:lstStyle>
            <a:lvl1pPr algn="l" defTabSz="935038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>
            <a:extLst>
              <a:ext uri="{FF2B5EF4-FFF2-40B4-BE49-F238E27FC236}">
                <a16:creationId xmlns:a16="http://schemas.microsoft.com/office/drawing/2014/main" id="{5E52C0F9-B534-E241-BB59-00A959EC09B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4038" y="6550025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727" tIns="46862" rIns="93727" bIns="46862" numCol="1" anchor="b" anchorCtr="0" compatLnSpc="1">
            <a:prstTxWarp prst="textNoShape">
              <a:avLst/>
            </a:prstTxWarp>
          </a:bodyPr>
          <a:lstStyle>
            <a:lvl1pPr algn="r" defTabSz="935038" eaLnBrk="1" hangingPunct="1">
              <a:defRPr sz="1200"/>
            </a:lvl1pPr>
          </a:lstStyle>
          <a:p>
            <a:fld id="{6351F173-CEFB-7B47-80B8-80071FDAF81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>
            <a:extLst>
              <a:ext uri="{FF2B5EF4-FFF2-40B4-BE49-F238E27FC236}">
                <a16:creationId xmlns:a16="http://schemas.microsoft.com/office/drawing/2014/main" id="{54E9DEC1-2D75-D64D-AD73-837422DA73E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16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t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7" name="Rectangle 3">
            <a:extLst>
              <a:ext uri="{FF2B5EF4-FFF2-40B4-BE49-F238E27FC236}">
                <a16:creationId xmlns:a16="http://schemas.microsoft.com/office/drawing/2014/main" id="{6F37314F-F049-EC47-BCF2-DB6CEA16B1C3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634038" y="0"/>
            <a:ext cx="4311650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t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790B0249-5F9F-3F43-97F9-CE7D9F003115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49613" y="515938"/>
            <a:ext cx="3448050" cy="2586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9" name="Rectangle 5">
            <a:extLst>
              <a:ext uri="{FF2B5EF4-FFF2-40B4-BE49-F238E27FC236}">
                <a16:creationId xmlns:a16="http://schemas.microsoft.com/office/drawing/2014/main" id="{42ACF1ED-3DD2-BD4F-96F1-3A7C08ED11B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775" y="3273425"/>
            <a:ext cx="7959725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2470" name="Rectangle 6">
            <a:extLst>
              <a:ext uri="{FF2B5EF4-FFF2-40B4-BE49-F238E27FC236}">
                <a16:creationId xmlns:a16="http://schemas.microsoft.com/office/drawing/2014/main" id="{7B9E2AE3-3618-D54F-8FB6-F54D7EB17D3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50025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b" anchorCtr="0" compatLnSpc="1">
            <a:prstTxWarp prst="textNoShape">
              <a:avLst/>
            </a:prstTxWarp>
          </a:bodyPr>
          <a:lstStyle>
            <a:lvl1pPr algn="l" defTabSz="915988" eaLnBrk="1" hangingPunct="1">
              <a:defRPr sz="11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71" name="Rectangle 7">
            <a:extLst>
              <a:ext uri="{FF2B5EF4-FFF2-40B4-BE49-F238E27FC236}">
                <a16:creationId xmlns:a16="http://schemas.microsoft.com/office/drawing/2014/main" id="{E3D145D7-28E2-994E-923D-DBEC1AED656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4038" y="6550025"/>
            <a:ext cx="43116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626" tIns="45813" rIns="91626" bIns="45813" numCol="1" anchor="b" anchorCtr="0" compatLnSpc="1">
            <a:prstTxWarp prst="textNoShape">
              <a:avLst/>
            </a:prstTxWarp>
          </a:bodyPr>
          <a:lstStyle>
            <a:lvl1pPr algn="r" defTabSz="915988" eaLnBrk="1" hangingPunct="1">
              <a:defRPr sz="1100"/>
            </a:lvl1pPr>
          </a:lstStyle>
          <a:p>
            <a:fld id="{EB66D1BA-C8E5-FF43-97CE-26F848588A9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7">
            <a:extLst>
              <a:ext uri="{FF2B5EF4-FFF2-40B4-BE49-F238E27FC236}">
                <a16:creationId xmlns:a16="http://schemas.microsoft.com/office/drawing/2014/main" id="{66946B74-333F-9647-933E-32921E07EF2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3AD75DD-0163-1247-BD5E-79ADD4F6C668}" type="slidenum">
              <a:rPr lang="en-US" altLang="en-US" sz="1100"/>
              <a:pPr>
                <a:spcBef>
                  <a:spcPct val="0"/>
                </a:spcBef>
              </a:pPr>
              <a:t>9</a:t>
            </a:fld>
            <a:endParaRPr lang="en-US" altLang="en-US" sz="1100"/>
          </a:p>
        </p:txBody>
      </p:sp>
      <p:sp>
        <p:nvSpPr>
          <p:cNvPr id="11266" name="Rectangle 2">
            <a:extLst>
              <a:ext uri="{FF2B5EF4-FFF2-40B4-BE49-F238E27FC236}">
                <a16:creationId xmlns:a16="http://schemas.microsoft.com/office/drawing/2014/main" id="{9F49E29D-5E6F-ED47-B9DE-E4B79A99DBB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609D2BE0-D025-4841-A54C-3748AB2B24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>
            <a:extLst>
              <a:ext uri="{FF2B5EF4-FFF2-40B4-BE49-F238E27FC236}">
                <a16:creationId xmlns:a16="http://schemas.microsoft.com/office/drawing/2014/main" id="{B771E64D-E940-7342-AB0A-77490B464CC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2" name="Rectangle 3">
            <a:extLst>
              <a:ext uri="{FF2B5EF4-FFF2-40B4-BE49-F238E27FC236}">
                <a16:creationId xmlns:a16="http://schemas.microsoft.com/office/drawing/2014/main" id="{521B3D2C-5F49-6542-8A8B-F920F613B6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2188" y="3273425"/>
            <a:ext cx="7962900" cy="31051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269" tIns="49634" rIns="99269" bIns="49634"/>
          <a:lstStyle/>
          <a:p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7">
            <a:extLst>
              <a:ext uri="{FF2B5EF4-FFF2-40B4-BE49-F238E27FC236}">
                <a16:creationId xmlns:a16="http://schemas.microsoft.com/office/drawing/2014/main" id="{8E2FC5ED-0424-9242-BA2A-5507983967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58B11A6-2550-714C-B609-6B4AB8203D34}" type="slidenum">
              <a:rPr lang="en-US" altLang="en-US" sz="1100"/>
              <a:pPr>
                <a:spcBef>
                  <a:spcPct val="0"/>
                </a:spcBef>
              </a:pPr>
              <a:t>10</a:t>
            </a:fld>
            <a:endParaRPr lang="en-US" altLang="en-US" sz="1100"/>
          </a:p>
        </p:txBody>
      </p:sp>
      <p:sp>
        <p:nvSpPr>
          <p:cNvPr id="13314" name="Rectangle 2">
            <a:extLst>
              <a:ext uri="{FF2B5EF4-FFF2-40B4-BE49-F238E27FC236}">
                <a16:creationId xmlns:a16="http://schemas.microsoft.com/office/drawing/2014/main" id="{4D107D89-200F-4146-9837-55C6834AB26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F52EF253-66DF-5A4E-8ED4-4D45ABFFE1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>
            <a:extLst>
              <a:ext uri="{FF2B5EF4-FFF2-40B4-BE49-F238E27FC236}">
                <a16:creationId xmlns:a16="http://schemas.microsoft.com/office/drawing/2014/main" id="{37363513-64F9-B945-9FC8-21C1660387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471D369-1DE8-D44A-AFE5-C16F090DF573}" type="slidenum">
              <a:rPr lang="en-US" altLang="en-US" sz="1100"/>
              <a:pPr>
                <a:spcBef>
                  <a:spcPct val="0"/>
                </a:spcBef>
              </a:pPr>
              <a:t>11</a:t>
            </a:fld>
            <a:endParaRPr lang="en-US" altLang="en-US" sz="1100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59B8C8D1-66AF-8147-B689-ABB1C9758A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AF519221-0932-0447-9447-2586CA1250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>
            <a:extLst>
              <a:ext uri="{FF2B5EF4-FFF2-40B4-BE49-F238E27FC236}">
                <a16:creationId xmlns:a16="http://schemas.microsoft.com/office/drawing/2014/main" id="{6BAC5B5C-25F7-394B-BCE2-908E2E18C93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79AE0F1-2C6C-D141-B8B3-1221BD0894C1}" type="slidenum">
              <a:rPr lang="en-US" altLang="en-US" sz="1100"/>
              <a:pPr>
                <a:spcBef>
                  <a:spcPct val="0"/>
                </a:spcBef>
              </a:pPr>
              <a:t>12</a:t>
            </a:fld>
            <a:endParaRPr lang="en-US" altLang="en-US" sz="1100"/>
          </a:p>
        </p:txBody>
      </p:sp>
      <p:sp>
        <p:nvSpPr>
          <p:cNvPr id="17410" name="Rectangle 2">
            <a:extLst>
              <a:ext uri="{FF2B5EF4-FFF2-40B4-BE49-F238E27FC236}">
                <a16:creationId xmlns:a16="http://schemas.microsoft.com/office/drawing/2014/main" id="{33EEB20A-13EB-DE48-ACE8-D9FE0A41D2C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6A5DF0CA-7E77-C648-9552-014A2FE8EFC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>
            <a:extLst>
              <a:ext uri="{FF2B5EF4-FFF2-40B4-BE49-F238E27FC236}">
                <a16:creationId xmlns:a16="http://schemas.microsoft.com/office/drawing/2014/main" id="{A5CC3778-AE1F-4F47-85FC-A21EF522BB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4BB43867-D9BE-5E47-B69A-0181C49A0C8E}" type="slidenum">
              <a:rPr lang="en-US" altLang="en-US" sz="1100"/>
              <a:pPr>
                <a:spcBef>
                  <a:spcPct val="0"/>
                </a:spcBef>
              </a:pPr>
              <a:t>13</a:t>
            </a:fld>
            <a:endParaRPr lang="en-US" altLang="en-US" sz="1100"/>
          </a:p>
        </p:txBody>
      </p:sp>
      <p:sp>
        <p:nvSpPr>
          <p:cNvPr id="19458" name="Rectangle 2">
            <a:extLst>
              <a:ext uri="{FF2B5EF4-FFF2-40B4-BE49-F238E27FC236}">
                <a16:creationId xmlns:a16="http://schemas.microsoft.com/office/drawing/2014/main" id="{AAF431D6-A2ED-7A4D-BC64-7998229CE1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325563" y="3273425"/>
            <a:ext cx="7296150" cy="31035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9381" tIns="43907" rIns="89381" bIns="43907"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6345BFF4-001B-FF4B-9971-4F4B07FE5B7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260725" y="522288"/>
            <a:ext cx="3435350" cy="2576512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>
            <a:extLst>
              <a:ext uri="{FF2B5EF4-FFF2-40B4-BE49-F238E27FC236}">
                <a16:creationId xmlns:a16="http://schemas.microsoft.com/office/drawing/2014/main" id="{35BCCE93-F15B-5E4B-90BD-2776E224743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E61425A-15CC-1245-B32F-EBB187845696}" type="slidenum">
              <a:rPr lang="en-US" altLang="en-US" sz="1100"/>
              <a:pPr>
                <a:spcBef>
                  <a:spcPct val="0"/>
                </a:spcBef>
              </a:pPr>
              <a:t>14</a:t>
            </a:fld>
            <a:endParaRPr lang="en-US" altLang="en-US" sz="1100"/>
          </a:p>
        </p:txBody>
      </p:sp>
      <p:sp>
        <p:nvSpPr>
          <p:cNvPr id="21506" name="Rectangle 2">
            <a:extLst>
              <a:ext uri="{FF2B5EF4-FFF2-40B4-BE49-F238E27FC236}">
                <a16:creationId xmlns:a16="http://schemas.microsoft.com/office/drawing/2014/main" id="{36A5071E-EC71-1B49-9A10-E54DEFD3DA5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52E02A9B-65B3-6145-8044-1B50FD798D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>
            <a:extLst>
              <a:ext uri="{FF2B5EF4-FFF2-40B4-BE49-F238E27FC236}">
                <a16:creationId xmlns:a16="http://schemas.microsoft.com/office/drawing/2014/main" id="{F7F32649-7332-164D-B174-9C687224A9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AC9FF41-DDFC-4745-9047-6485AAE88588}" type="slidenum">
              <a:rPr lang="en-GB" altLang="en-US" sz="1100"/>
              <a:pPr>
                <a:spcBef>
                  <a:spcPct val="0"/>
                </a:spcBef>
              </a:pPr>
              <a:t>15</a:t>
            </a:fld>
            <a:endParaRPr lang="en-GB" altLang="en-US" sz="1100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6C5766DC-08DA-EF44-AB06-528932E1D2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316B691A-2E1E-E94A-B506-6353F312CE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>
            <a:extLst>
              <a:ext uri="{FF2B5EF4-FFF2-40B4-BE49-F238E27FC236}">
                <a16:creationId xmlns:a16="http://schemas.microsoft.com/office/drawing/2014/main" id="{B3574928-9CEC-C040-B491-7B46A5D3BF7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>
            <a:extLst>
              <a:ext uri="{FF2B5EF4-FFF2-40B4-BE49-F238E27FC236}">
                <a16:creationId xmlns:a16="http://schemas.microsoft.com/office/drawing/2014/main" id="{474BD654-30D2-3F42-9630-E58A467754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92188" y="3273425"/>
            <a:ext cx="7962900" cy="31051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269" tIns="49634" rIns="99269" bIns="49634"/>
          <a:lstStyle/>
          <a:p>
            <a:endParaRPr lang="pt-PT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>
            <a:extLst>
              <a:ext uri="{FF2B5EF4-FFF2-40B4-BE49-F238E27FC236}">
                <a16:creationId xmlns:a16="http://schemas.microsoft.com/office/drawing/2014/main" id="{8BFA7FDC-ADF2-C243-86EF-E8D604CC314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>
            <a:extLst>
              <a:ext uri="{FF2B5EF4-FFF2-40B4-BE49-F238E27FC236}">
                <a16:creationId xmlns:a16="http://schemas.microsoft.com/office/drawing/2014/main" id="{A939748C-9237-CE4C-BCC7-286B614BD8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PT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232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189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333375"/>
            <a:ext cx="2058988" cy="5792788"/>
          </a:xfrm>
        </p:spPr>
        <p:txBody>
          <a:bodyPr vert="eaVert"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33375"/>
            <a:ext cx="6029325" cy="5792788"/>
          </a:xfrm>
        </p:spPr>
        <p:txBody>
          <a:bodyPr vert="eaVert"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517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792163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708562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792163"/>
          </a:xfrm>
        </p:spPr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433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548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49391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56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92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626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065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Click to edit Master text styles</a:t>
            </a:r>
          </a:p>
          <a:p>
            <a:pPr lvl="1"/>
            <a:r>
              <a:rPr lang="pt-PT"/>
              <a:t>Second level</a:t>
            </a:r>
          </a:p>
          <a:p>
            <a:pPr lvl="2"/>
            <a:r>
              <a:rPr lang="pt-PT"/>
              <a:t>Third level</a:t>
            </a:r>
          </a:p>
          <a:p>
            <a:pPr lvl="3"/>
            <a:r>
              <a:rPr lang="pt-PT"/>
              <a:t>Fourth level</a:t>
            </a:r>
          </a:p>
          <a:p>
            <a:pPr lvl="4"/>
            <a:r>
              <a:rPr lang="pt-PT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2551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3146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A5EA321-830D-AC44-B54C-BFE84F0CB5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333375"/>
            <a:ext cx="82296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A5A9F4E-9BBC-DF4C-86AD-4751325E50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28" name="Group 11">
            <a:extLst>
              <a:ext uri="{FF2B5EF4-FFF2-40B4-BE49-F238E27FC236}">
                <a16:creationId xmlns:a16="http://schemas.microsoft.com/office/drawing/2014/main" id="{F5CAC4D9-9517-D449-9F27-DE920475429E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395288" y="1196975"/>
            <a:ext cx="8207375" cy="252413"/>
            <a:chOff x="249" y="754"/>
            <a:chExt cx="5170" cy="159"/>
          </a:xfrm>
        </p:grpSpPr>
        <p:pic>
          <p:nvPicPr>
            <p:cNvPr id="1030" name="Picture 7" descr="LOGO_DI2">
              <a:extLst>
                <a:ext uri="{FF2B5EF4-FFF2-40B4-BE49-F238E27FC236}">
                  <a16:creationId xmlns:a16="http://schemas.microsoft.com/office/drawing/2014/main" id="{8576F9AE-CCE5-A648-BA90-B2FF4D9B34B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754"/>
              <a:ext cx="279" cy="1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1" name="Rectangle 8">
              <a:extLst>
                <a:ext uri="{FF2B5EF4-FFF2-40B4-BE49-F238E27FC236}">
                  <a16:creationId xmlns:a16="http://schemas.microsoft.com/office/drawing/2014/main" id="{31CB102F-DE46-9F4A-B4BC-5C3A7F37120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26" y="756"/>
              <a:ext cx="4893" cy="157"/>
            </a:xfrm>
            <a:prstGeom prst="rect">
              <a:avLst/>
            </a:prstGeom>
            <a:gradFill rotWithShape="1">
              <a:gsLst>
                <a:gs pos="0">
                  <a:srgbClr val="F97419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defRPr/>
              </a:pPr>
              <a:endParaRPr lang="en-US" altLang="en-US" sz="1800"/>
            </a:p>
          </p:txBody>
        </p:sp>
      </p:grpSp>
      <p:sp>
        <p:nvSpPr>
          <p:cNvPr id="1034" name="Text Box 10">
            <a:extLst>
              <a:ext uri="{FF2B5EF4-FFF2-40B4-BE49-F238E27FC236}">
                <a16:creationId xmlns:a16="http://schemas.microsoft.com/office/drawing/2014/main" id="{B7E1259C-F5D9-4F44-B72C-545C5FC024D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0850" y="6481763"/>
            <a:ext cx="822483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algn="ctr" defTabSz="1219200"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algn="ctr" defTabSz="1219200" eaLnBrk="0" fontAlgn="base" hangingPunct="0">
              <a:spcBef>
                <a:spcPct val="0"/>
              </a:spcBef>
              <a:spcAft>
                <a:spcPct val="0"/>
              </a:spcAft>
              <a:tabLst>
                <a:tab pos="7988300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l" eaLnBrk="1" hangingPunct="1"/>
            <a:r>
              <a:rPr lang="en-US" altLang="en-US" sz="1200" i="1" dirty="0" err="1"/>
              <a:t>AJProença</a:t>
            </a:r>
            <a:r>
              <a:rPr lang="en-US" altLang="en-US" sz="1200" i="1" dirty="0"/>
              <a:t>,</a:t>
            </a:r>
            <a:r>
              <a:rPr lang="pt-PT" altLang="en-US" sz="1200" i="1" dirty="0"/>
              <a:t> Sistemas de Computação, </a:t>
            </a:r>
            <a:r>
              <a:rPr lang="pt-PT" altLang="en-US" sz="1200" i="1" dirty="0" err="1"/>
              <a:t>UMinho</a:t>
            </a:r>
            <a:r>
              <a:rPr lang="pt-PT" altLang="en-US" sz="1200" i="1" dirty="0"/>
              <a:t>, 2019/20	</a:t>
            </a:r>
            <a:fld id="{C6A21959-6401-2145-A76D-CCD63FED10AD}" type="slidenum">
              <a:rPr lang="pt-PT" altLang="en-US" sz="1200" i="1"/>
              <a:pPr algn="l" eaLnBrk="1" hangingPunct="1"/>
              <a:t>‹#›</a:t>
            </a:fld>
            <a:endParaRPr lang="en-US" altLang="en-US" sz="1200" i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+mj-lt"/>
          <a:ea typeface="ＭＳ Ｐゴシック" charset="-128"/>
          <a:cs typeface="ＭＳ Ｐゴシック" charset="-128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2000" b="1" i="1">
          <a:solidFill>
            <a:schemeClr val="accent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2">
            <a:extLst>
              <a:ext uri="{FF2B5EF4-FFF2-40B4-BE49-F238E27FC236}">
                <a16:creationId xmlns:a16="http://schemas.microsoft.com/office/drawing/2014/main" id="{3FDD4E49-78AB-FC4A-8706-DB901EDEAD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135937" cy="792163"/>
          </a:xfrm>
        </p:spPr>
        <p:txBody>
          <a:bodyPr/>
          <a:lstStyle/>
          <a:p>
            <a:pPr algn="l" eaLnBrk="1" hangingPunct="1"/>
            <a:r>
              <a:rPr lang="en-US" altLang="en-US" dirty="0" err="1">
                <a:ea typeface="ＭＳ Ｐゴシック" panose="020B0600070205080204" pitchFamily="34" charset="-128"/>
              </a:rPr>
              <a:t>Avaliação</a:t>
            </a:r>
            <a:r>
              <a:rPr lang="en-US" altLang="en-US" dirty="0">
                <a:ea typeface="ＭＳ Ｐゴシック" panose="020B0600070205080204" pitchFamily="34" charset="-128"/>
              </a:rPr>
              <a:t> de </a:t>
            </a:r>
            <a:r>
              <a:rPr lang="en-US" altLang="en-US" dirty="0" err="1">
                <a:ea typeface="ＭＳ Ｐゴシック" panose="020B0600070205080204" pitchFamily="34" charset="-128"/>
              </a:rPr>
              <a:t>Desempenho</a:t>
            </a:r>
            <a:r>
              <a:rPr lang="en-US" altLang="en-US" dirty="0">
                <a:ea typeface="ＭＳ Ｐゴシック" panose="020B0600070205080204" pitchFamily="34" charset="-128"/>
              </a:rPr>
              <a:t> no IA-32</a:t>
            </a:r>
            <a:r>
              <a:rPr lang="en-US" altLang="en-US" b="0" dirty="0">
                <a:ea typeface="ＭＳ Ｐゴシック" panose="020B0600070205080204" pitchFamily="34" charset="-128"/>
              </a:rPr>
              <a:t> (3)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4098" name="Rectangle 3">
            <a:extLst>
              <a:ext uri="{FF2B5EF4-FFF2-40B4-BE49-F238E27FC236}">
                <a16:creationId xmlns:a16="http://schemas.microsoft.com/office/drawing/2014/main" id="{991CA740-F313-A74F-B44B-CBD57A3900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773238"/>
            <a:ext cx="8507412" cy="4465637"/>
          </a:xfrm>
        </p:spPr>
        <p:txBody>
          <a:bodyPr/>
          <a:lstStyle/>
          <a:p>
            <a:pPr marL="533400" indent="-533400" eaLnBrk="1" hangingPunct="1">
              <a:spcAft>
                <a:spcPct val="70000"/>
              </a:spcAft>
              <a:buFontTx/>
              <a:buNone/>
            </a:pPr>
            <a:r>
              <a:rPr lang="pt-PT" altLang="en-US" sz="2600" b="1">
                <a:ea typeface="ＭＳ Ｐゴシック" panose="020B0600070205080204" pitchFamily="34" charset="-128"/>
              </a:rPr>
              <a:t>Estrutura do tema Avaliação de Desempenho (IA-32)</a:t>
            </a:r>
          </a:p>
          <a:p>
            <a:pPr marL="952500" lvl="1" indent="-495300" eaLnBrk="1" hangingPunct="1">
              <a:buFontTx/>
              <a:buAutoNum type="arabicPeriod"/>
            </a:pPr>
            <a:endParaRPr lang="pt-PT" altLang="en-US" sz="1600"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solidFill>
                  <a:srgbClr val="A6A6A6"/>
                </a:solidFill>
                <a:ea typeface="ＭＳ Ｐゴシック" panose="020B0600070205080204" pitchFamily="34" charset="-128"/>
              </a:rPr>
              <a:t>A avaliação de sistemas de computação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solidFill>
                  <a:srgbClr val="A6A6A6"/>
                </a:solidFill>
                <a:ea typeface="ＭＳ Ｐゴシック" panose="020B0600070205080204" pitchFamily="34" charset="-128"/>
              </a:rPr>
              <a:t>Técnicas de otimização de código (IM)</a:t>
            </a:r>
            <a:endParaRPr lang="en-US" altLang="en-US">
              <a:solidFill>
                <a:srgbClr val="A6A6A6"/>
              </a:solidFill>
              <a:ea typeface="ＭＳ Ｐゴシック" panose="020B0600070205080204" pitchFamily="34" charset="-128"/>
            </a:endParaRP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ea typeface="ＭＳ Ｐゴシック" panose="020B0600070205080204" pitchFamily="34" charset="-128"/>
              </a:rPr>
              <a:t>Técnicas de otimização de </a:t>
            </a:r>
            <a:r>
              <a:rPr lang="pt-PT" altLang="en-US" i="1">
                <a:ea typeface="ＭＳ Ｐゴシック" panose="020B0600070205080204" pitchFamily="34" charset="-128"/>
              </a:rPr>
              <a:t>hardware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pt-PT" altLang="en-US">
                <a:solidFill>
                  <a:srgbClr val="A6A6A6"/>
                </a:solidFill>
                <a:ea typeface="ＭＳ Ｐゴシック" panose="020B0600070205080204" pitchFamily="34" charset="-128"/>
              </a:rPr>
              <a:t>Técnicas de otimização de código (DM)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>
                <a:solidFill>
                  <a:srgbClr val="A6A6A6"/>
                </a:solidFill>
                <a:ea typeface="ＭＳ Ｐゴシック" panose="020B0600070205080204" pitchFamily="34" charset="-128"/>
              </a:rPr>
              <a:t>Outras técnicas de otimização</a:t>
            </a:r>
          </a:p>
          <a:p>
            <a:pPr marL="952500" lvl="1" indent="-495300" eaLnBrk="1" hangingPunct="1">
              <a:buFontTx/>
              <a:buAutoNum type="arabicPeriod"/>
            </a:pPr>
            <a:r>
              <a:rPr lang="en-US" altLang="en-US">
                <a:solidFill>
                  <a:srgbClr val="A6A6A6"/>
                </a:solidFill>
                <a:ea typeface="ＭＳ Ｐゴシック" panose="020B0600070205080204" pitchFamily="34" charset="-128"/>
              </a:rPr>
              <a:t>Medição de tempos …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3">
            <a:extLst>
              <a:ext uri="{FF2B5EF4-FFF2-40B4-BE49-F238E27FC236}">
                <a16:creationId xmlns:a16="http://schemas.microsoft.com/office/drawing/2014/main" id="{FE79F6D3-2210-AC40-B222-C77347896E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98450" y="1484784"/>
            <a:ext cx="8307388" cy="2663825"/>
          </a:xfrm>
        </p:spPr>
        <p:txBody>
          <a:bodyPr/>
          <a:lstStyle/>
          <a:p>
            <a:pPr marL="385763" indent="-385763" eaLnBrk="1" hangingPunct="1">
              <a:lnSpc>
                <a:spcPct val="75000"/>
              </a:lnSpc>
              <a:spcBef>
                <a:spcPct val="25000"/>
              </a:spcBef>
              <a:buFontTx/>
              <a:buNone/>
            </a:pPr>
            <a:r>
              <a:rPr lang="pt-PT" altLang="en-US" sz="2400" b="1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Princípio da Localidade:</a:t>
            </a:r>
          </a:p>
          <a:p>
            <a:pPr marL="450850" lvl="1" indent="-246063" eaLnBrk="1" hangingPunct="1">
              <a:lnSpc>
                <a:spcPts val="2438"/>
              </a:lnSpc>
              <a:spcBef>
                <a:spcPts val="600"/>
              </a:spcBef>
            </a:pPr>
            <a:r>
              <a:rPr lang="pt-PT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programas tendem a reusar dados e instruções próximos daqueles que foram recentemente usados ou referenciados por eles</a:t>
            </a:r>
          </a:p>
          <a:p>
            <a:pPr marL="385763" indent="-385763" eaLnBrk="1" hangingPunct="1">
              <a:lnSpc>
                <a:spcPct val="75000"/>
              </a:lnSpc>
              <a:spcBef>
                <a:spcPts val="1200"/>
              </a:spcBef>
            </a:pPr>
            <a:r>
              <a:rPr lang="pt-PT" altLang="en-US" sz="2200" b="1" dirty="0">
                <a:solidFill>
                  <a:srgbClr val="CC0000"/>
                </a:solidFill>
                <a:ea typeface="ＭＳ Ｐゴシック" panose="020B0600070205080204" pitchFamily="34" charset="-128"/>
              </a:rPr>
              <a:t>Localidade Espacial</a:t>
            </a:r>
            <a:r>
              <a:rPr lang="pt-PT" altLang="en-US" sz="2200" dirty="0">
                <a:solidFill>
                  <a:srgbClr val="CC0000"/>
                </a:solidFill>
                <a:ea typeface="ＭＳ Ｐゴシック" panose="020B0600070205080204" pitchFamily="34" charset="-128"/>
              </a:rPr>
              <a:t>:</a:t>
            </a:r>
            <a:r>
              <a:rPr lang="pt-PT" altLang="en-US" sz="2200" dirty="0">
                <a:ea typeface="ＭＳ Ｐゴシック" panose="020B0600070205080204" pitchFamily="34" charset="-128"/>
              </a:rPr>
              <a:t>  </a:t>
            </a:r>
            <a:r>
              <a:rPr lang="pt-PT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itens em localizações contíguas tendem a ser referenciados em tempos próximos</a:t>
            </a:r>
          </a:p>
          <a:p>
            <a:pPr marL="385763" indent="-385763" eaLnBrk="1" hangingPunct="1">
              <a:lnSpc>
                <a:spcPct val="75000"/>
              </a:lnSpc>
              <a:spcBef>
                <a:spcPts val="1000"/>
              </a:spcBef>
            </a:pPr>
            <a:r>
              <a:rPr lang="pt-PT" altLang="en-US" sz="2200" b="1" dirty="0">
                <a:solidFill>
                  <a:srgbClr val="CC0000"/>
                </a:solidFill>
                <a:ea typeface="ＭＳ Ｐゴシック" panose="020B0600070205080204" pitchFamily="34" charset="-128"/>
              </a:rPr>
              <a:t>Localidade Temporal</a:t>
            </a:r>
            <a:r>
              <a:rPr lang="pt-PT" altLang="en-US" sz="2200" dirty="0">
                <a:solidFill>
                  <a:srgbClr val="CC0000"/>
                </a:solidFill>
                <a:ea typeface="ＭＳ Ｐゴシック" panose="020B0600070205080204" pitchFamily="34" charset="-128"/>
              </a:rPr>
              <a:t>:</a:t>
            </a:r>
            <a:r>
              <a:rPr lang="pt-PT" altLang="en-US" sz="2200" dirty="0">
                <a:ea typeface="ＭＳ Ｐゴシック" panose="020B0600070205080204" pitchFamily="34" charset="-128"/>
              </a:rPr>
              <a:t> </a:t>
            </a:r>
            <a:r>
              <a:rPr lang="pt-PT" altLang="en-US" sz="2000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itens recentemente referenciados serão provavelmente referenciados no futuro próximo</a:t>
            </a:r>
          </a:p>
        </p:txBody>
      </p:sp>
      <p:sp>
        <p:nvSpPr>
          <p:cNvPr id="221188" name="Rectangle 4">
            <a:extLst>
              <a:ext uri="{FF2B5EF4-FFF2-40B4-BE49-F238E27FC236}">
                <a16:creationId xmlns:a16="http://schemas.microsoft.com/office/drawing/2014/main" id="{C27F1C93-F9CC-D548-97D0-02F4539A7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4149725"/>
            <a:ext cx="55435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7" tIns="44450" rIns="90487" bIns="44450"/>
          <a:lstStyle>
            <a:lvl1pPr marL="90488" indent="-90488" defTabSz="89535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60363" indent="-90488" defTabSz="8953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720725" indent="-180975" defTabSz="89535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defTabSz="8953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defTabSz="89535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8953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0000"/>
              </a:lnSpc>
              <a:spcAft>
                <a:spcPct val="10000"/>
              </a:spcAft>
              <a:buFontTx/>
              <a:buNone/>
            </a:pPr>
            <a:r>
              <a:rPr lang="pt-PT" altLang="en-US" sz="2400" b="1">
                <a:solidFill>
                  <a:schemeClr val="tx2"/>
                </a:solidFill>
                <a:latin typeface="Helvetica" pitchFamily="2" charset="0"/>
              </a:rPr>
              <a:t>Exemplo da Localidade :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pt-PT" altLang="en-US" sz="1800" b="1">
                <a:latin typeface="Helvetica" pitchFamily="2" charset="0"/>
              </a:rPr>
              <a:t>Dados</a:t>
            </a:r>
          </a:p>
          <a:p>
            <a:pPr lvl="2">
              <a:lnSpc>
                <a:spcPct val="80000"/>
              </a:lnSpc>
              <a:buFontTx/>
              <a:buChar char="–"/>
            </a:pPr>
            <a:r>
              <a:rPr lang="pt-PT" altLang="en-US" sz="1800">
                <a:solidFill>
                  <a:schemeClr val="tx2"/>
                </a:solidFill>
                <a:latin typeface="Helvetica" pitchFamily="2" charset="0"/>
              </a:rPr>
              <a:t>os elementos do </a:t>
            </a:r>
            <a:r>
              <a:rPr lang="pt-PT" altLang="en-US" sz="1800" i="1">
                <a:solidFill>
                  <a:schemeClr val="tx2"/>
                </a:solidFill>
                <a:latin typeface="Helvetica" pitchFamily="2" charset="0"/>
              </a:rPr>
              <a:t>array</a:t>
            </a:r>
            <a:r>
              <a:rPr lang="pt-PT" altLang="en-US" sz="1800">
                <a:solidFill>
                  <a:schemeClr val="tx2"/>
                </a:solidFill>
                <a:latin typeface="Helvetica" pitchFamily="2" charset="0"/>
              </a:rPr>
              <a:t> são referenciados</a:t>
            </a:r>
            <a:br>
              <a:rPr lang="pt-PT" altLang="en-US" sz="1800">
                <a:solidFill>
                  <a:schemeClr val="tx2"/>
                </a:solidFill>
                <a:latin typeface="Helvetica" pitchFamily="2" charset="0"/>
              </a:rPr>
            </a:br>
            <a:r>
              <a:rPr lang="pt-PT" altLang="en-US" sz="1800">
                <a:solidFill>
                  <a:schemeClr val="tx2"/>
                </a:solidFill>
                <a:latin typeface="Helvetica" pitchFamily="2" charset="0"/>
              </a:rPr>
              <a:t>em instruções sucessivas:</a:t>
            </a:r>
          </a:p>
          <a:p>
            <a:pPr lvl="2">
              <a:lnSpc>
                <a:spcPct val="80000"/>
              </a:lnSpc>
              <a:buFontTx/>
              <a:buChar char="–"/>
            </a:pPr>
            <a:r>
              <a:rPr lang="pt-PT" altLang="en-US" sz="1800">
                <a:solidFill>
                  <a:schemeClr val="tx2"/>
                </a:solidFill>
                <a:latin typeface="Helvetica" pitchFamily="2" charset="0"/>
              </a:rPr>
              <a:t>a variável </a:t>
            </a:r>
            <a:r>
              <a:rPr lang="pt-PT" altLang="en-US" sz="1800">
                <a:solidFill>
                  <a:schemeClr val="tx2"/>
                </a:solidFill>
                <a:latin typeface="Courier New" panose="02070309020205020404" pitchFamily="49" charset="0"/>
              </a:rPr>
              <a:t>sum</a:t>
            </a:r>
            <a:r>
              <a:rPr lang="pt-PT" altLang="en-US" sz="1800">
                <a:solidFill>
                  <a:schemeClr val="tx2"/>
                </a:solidFill>
                <a:latin typeface="Helvetica" pitchFamily="2" charset="0"/>
              </a:rPr>
              <a:t> é acedida em cada iteração:</a:t>
            </a:r>
          </a:p>
          <a:p>
            <a:pPr lvl="1">
              <a:lnSpc>
                <a:spcPct val="90000"/>
              </a:lnSpc>
              <a:buFontTx/>
              <a:buChar char="•"/>
            </a:pPr>
            <a:r>
              <a:rPr lang="pt-PT" altLang="en-US" sz="1800" b="1">
                <a:latin typeface="Helvetica" pitchFamily="2" charset="0"/>
              </a:rPr>
              <a:t>Instruções</a:t>
            </a:r>
          </a:p>
          <a:p>
            <a:pPr lvl="2">
              <a:lnSpc>
                <a:spcPct val="80000"/>
              </a:lnSpc>
              <a:buFontTx/>
              <a:buChar char="–"/>
            </a:pPr>
            <a:r>
              <a:rPr lang="pt-PT" altLang="en-US" sz="1800">
                <a:solidFill>
                  <a:schemeClr val="tx2"/>
                </a:solidFill>
                <a:latin typeface="Helvetica" pitchFamily="2" charset="0"/>
              </a:rPr>
              <a:t>as instruções são acedidas sequencialmente:</a:t>
            </a:r>
          </a:p>
          <a:p>
            <a:pPr lvl="2">
              <a:lnSpc>
                <a:spcPct val="80000"/>
              </a:lnSpc>
              <a:buFontTx/>
              <a:buChar char="–"/>
            </a:pPr>
            <a:r>
              <a:rPr lang="pt-PT" altLang="en-US" sz="1800">
                <a:solidFill>
                  <a:schemeClr val="tx2"/>
                </a:solidFill>
                <a:latin typeface="Helvetica" pitchFamily="2" charset="0"/>
              </a:rPr>
              <a:t>o ciclo é repetidamente acedido: </a:t>
            </a:r>
          </a:p>
        </p:txBody>
      </p:sp>
      <p:sp>
        <p:nvSpPr>
          <p:cNvPr id="221189" name="Rectangle 5">
            <a:extLst>
              <a:ext uri="{FF2B5EF4-FFF2-40B4-BE49-F238E27FC236}">
                <a16:creationId xmlns:a16="http://schemas.microsoft.com/office/drawing/2014/main" id="{E14885FB-3CFA-8747-B40B-07F1A2EEC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5600" y="4076700"/>
            <a:ext cx="3419475" cy="942975"/>
          </a:xfrm>
          <a:prstGeom prst="rect">
            <a:avLst/>
          </a:prstGeom>
          <a:solidFill>
            <a:schemeClr val="accent1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4572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4572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4572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4572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457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sum = 0;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for (i = 0; i &lt; n; i++)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sum += a[i];</a:t>
            </a:r>
          </a:p>
          <a:p>
            <a:pPr>
              <a:lnSpc>
                <a:spcPct val="75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return sum;</a:t>
            </a:r>
          </a:p>
        </p:txBody>
      </p:sp>
      <p:sp>
        <p:nvSpPr>
          <p:cNvPr id="221190" name="Text Box 6">
            <a:extLst>
              <a:ext uri="{FF2B5EF4-FFF2-40B4-BE49-F238E27FC236}">
                <a16:creationId xmlns:a16="http://schemas.microsoft.com/office/drawing/2014/main" id="{ABB91B03-6513-E24A-B810-02B96CBFE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4450" y="5018088"/>
            <a:ext cx="2276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Helvetica" pitchFamily="2" charset="0"/>
              </a:rPr>
              <a:t>Localidade Espacial</a:t>
            </a:r>
          </a:p>
        </p:txBody>
      </p:sp>
      <p:sp>
        <p:nvSpPr>
          <p:cNvPr id="221191" name="Text Box 7">
            <a:extLst>
              <a:ext uri="{FF2B5EF4-FFF2-40B4-BE49-F238E27FC236}">
                <a16:creationId xmlns:a16="http://schemas.microsoft.com/office/drawing/2014/main" id="{AE87029B-4B5A-564E-B455-B803AD4A6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1200" y="5867400"/>
            <a:ext cx="22764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</a:rPr>
              <a:t>Localidade Espacial</a:t>
            </a:r>
          </a:p>
        </p:txBody>
      </p:sp>
      <p:sp>
        <p:nvSpPr>
          <p:cNvPr id="221192" name="Text Box 8">
            <a:extLst>
              <a:ext uri="{FF2B5EF4-FFF2-40B4-BE49-F238E27FC236}">
                <a16:creationId xmlns:a16="http://schemas.microsoft.com/office/drawing/2014/main" id="{C562B815-726D-BA48-8B61-8F79549ED8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7538" y="6165850"/>
            <a:ext cx="23780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</a:rPr>
              <a:t>Localidade </a:t>
            </a:r>
            <a:r>
              <a:rPr lang="en-US" altLang="en-US" sz="1800" b="1">
                <a:solidFill>
                  <a:srgbClr val="CC0000"/>
                </a:solidFill>
                <a:latin typeface="Helvetica" pitchFamily="2" charset="0"/>
              </a:rPr>
              <a:t>Temporal</a:t>
            </a:r>
          </a:p>
        </p:txBody>
      </p:sp>
      <p:sp>
        <p:nvSpPr>
          <p:cNvPr id="221193" name="Text Box 9">
            <a:extLst>
              <a:ext uri="{FF2B5EF4-FFF2-40B4-BE49-F238E27FC236}">
                <a16:creationId xmlns:a16="http://schemas.microsoft.com/office/drawing/2014/main" id="{637D3D43-C219-A740-84DA-14B471A99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3388" y="5299075"/>
            <a:ext cx="23780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CC0000"/>
                </a:solidFill>
                <a:latin typeface="Helvetica" pitchFamily="2" charset="0"/>
              </a:rPr>
              <a:t>Localidade Temporal</a:t>
            </a:r>
          </a:p>
        </p:txBody>
      </p:sp>
      <p:sp>
        <p:nvSpPr>
          <p:cNvPr id="12296" name="Rectangle 11">
            <a:extLst>
              <a:ext uri="{FF2B5EF4-FFF2-40B4-BE49-F238E27FC236}">
                <a16:creationId xmlns:a16="http://schemas.microsoft.com/office/drawing/2014/main" id="{AA025739-D1CA-AD40-80DA-07E92DB804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Sucesso da hierarquia de memória: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o princípio da localidade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1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1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11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1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211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211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2118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2118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8" grpId="0" build="p" bldLvl="2"/>
      <p:bldP spid="221189" grpId="0" animBg="1"/>
      <p:bldP spid="221190" grpId="0" autoUpdateAnimBg="0"/>
      <p:bldP spid="221191" grpId="0" autoUpdateAnimBg="0"/>
      <p:bldP spid="221192" grpId="0" autoUpdateAnimBg="0"/>
      <p:bldP spid="221193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>
            <a:extLst>
              <a:ext uri="{FF2B5EF4-FFF2-40B4-BE49-F238E27FC236}">
                <a16:creationId xmlns:a16="http://schemas.microsoft.com/office/drawing/2014/main" id="{21ECE4D2-7308-2E44-8689-142150367E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2050" y="4030663"/>
            <a:ext cx="4267200" cy="2286000"/>
          </a:xfrm>
          <a:prstGeom prst="rect">
            <a:avLst/>
          </a:prstGeom>
          <a:solidFill>
            <a:srgbClr val="FF99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4338" name="Rectangle 4">
            <a:extLst>
              <a:ext uri="{FF2B5EF4-FFF2-40B4-BE49-F238E27FC236}">
                <a16:creationId xmlns:a16="http://schemas.microsoft.com/office/drawing/2014/main" id="{D7B77A9C-4E2F-4146-AAAB-BBDE5A2F2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5450" y="43354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0</a:t>
            </a:r>
          </a:p>
        </p:txBody>
      </p:sp>
      <p:sp>
        <p:nvSpPr>
          <p:cNvPr id="14339" name="Rectangle 5">
            <a:extLst>
              <a:ext uri="{FF2B5EF4-FFF2-40B4-BE49-F238E27FC236}">
                <a16:creationId xmlns:a16="http://schemas.microsoft.com/office/drawing/2014/main" id="{DE3098F2-FEC4-FD4D-9F48-681BECDD88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3650" y="43354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</a:t>
            </a:r>
          </a:p>
        </p:txBody>
      </p:sp>
      <p:sp>
        <p:nvSpPr>
          <p:cNvPr id="14340" name="Rectangle 6">
            <a:extLst>
              <a:ext uri="{FF2B5EF4-FFF2-40B4-BE49-F238E27FC236}">
                <a16:creationId xmlns:a16="http://schemas.microsoft.com/office/drawing/2014/main" id="{7332D398-2171-7349-A629-4DE049F26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43354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2</a:t>
            </a:r>
          </a:p>
        </p:txBody>
      </p:sp>
      <p:sp>
        <p:nvSpPr>
          <p:cNvPr id="14341" name="Rectangle 7">
            <a:extLst>
              <a:ext uri="{FF2B5EF4-FFF2-40B4-BE49-F238E27FC236}">
                <a16:creationId xmlns:a16="http://schemas.microsoft.com/office/drawing/2014/main" id="{60E78C96-AC78-944C-B7EF-1C11E345B7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0050" y="43354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3</a:t>
            </a:r>
          </a:p>
        </p:txBody>
      </p:sp>
      <p:sp>
        <p:nvSpPr>
          <p:cNvPr id="14342" name="Rectangle 8">
            <a:extLst>
              <a:ext uri="{FF2B5EF4-FFF2-40B4-BE49-F238E27FC236}">
                <a16:creationId xmlns:a16="http://schemas.microsoft.com/office/drawing/2014/main" id="{0CF3901D-70FE-4242-AFDF-D4D5FE09E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5450" y="47926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4</a:t>
            </a:r>
          </a:p>
        </p:txBody>
      </p:sp>
      <p:sp>
        <p:nvSpPr>
          <p:cNvPr id="14343" name="Rectangle 9">
            <a:extLst>
              <a:ext uri="{FF2B5EF4-FFF2-40B4-BE49-F238E27FC236}">
                <a16:creationId xmlns:a16="http://schemas.microsoft.com/office/drawing/2014/main" id="{8DACC0C7-FCF3-C74A-8FE5-6EF3AD47B0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3650" y="47926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5</a:t>
            </a:r>
          </a:p>
        </p:txBody>
      </p:sp>
      <p:sp>
        <p:nvSpPr>
          <p:cNvPr id="14344" name="Rectangle 10">
            <a:extLst>
              <a:ext uri="{FF2B5EF4-FFF2-40B4-BE49-F238E27FC236}">
                <a16:creationId xmlns:a16="http://schemas.microsoft.com/office/drawing/2014/main" id="{F9F75A57-14E5-D745-8DC1-D824293A6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47926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6</a:t>
            </a:r>
          </a:p>
        </p:txBody>
      </p:sp>
      <p:sp>
        <p:nvSpPr>
          <p:cNvPr id="14345" name="Rectangle 11">
            <a:extLst>
              <a:ext uri="{FF2B5EF4-FFF2-40B4-BE49-F238E27FC236}">
                <a16:creationId xmlns:a16="http://schemas.microsoft.com/office/drawing/2014/main" id="{47FE95AF-8159-A54D-B7F8-02291F57B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0050" y="47926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7</a:t>
            </a:r>
          </a:p>
        </p:txBody>
      </p:sp>
      <p:sp>
        <p:nvSpPr>
          <p:cNvPr id="14346" name="Rectangle 12">
            <a:extLst>
              <a:ext uri="{FF2B5EF4-FFF2-40B4-BE49-F238E27FC236}">
                <a16:creationId xmlns:a16="http://schemas.microsoft.com/office/drawing/2014/main" id="{9EFF2011-9E11-F04A-90C3-29431987A2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5450" y="52498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8</a:t>
            </a:r>
          </a:p>
        </p:txBody>
      </p:sp>
      <p:sp>
        <p:nvSpPr>
          <p:cNvPr id="14347" name="Rectangle 13">
            <a:extLst>
              <a:ext uri="{FF2B5EF4-FFF2-40B4-BE49-F238E27FC236}">
                <a16:creationId xmlns:a16="http://schemas.microsoft.com/office/drawing/2014/main" id="{6145C916-65DF-C345-82DC-A83635D34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3650" y="52498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9</a:t>
            </a:r>
          </a:p>
        </p:txBody>
      </p:sp>
      <p:sp>
        <p:nvSpPr>
          <p:cNvPr id="14348" name="Rectangle 14">
            <a:extLst>
              <a:ext uri="{FF2B5EF4-FFF2-40B4-BE49-F238E27FC236}">
                <a16:creationId xmlns:a16="http://schemas.microsoft.com/office/drawing/2014/main" id="{CA633158-8CDC-3646-8E82-69344E48A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52498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10</a:t>
            </a:r>
          </a:p>
        </p:txBody>
      </p:sp>
      <p:sp>
        <p:nvSpPr>
          <p:cNvPr id="14349" name="Rectangle 15">
            <a:extLst>
              <a:ext uri="{FF2B5EF4-FFF2-40B4-BE49-F238E27FC236}">
                <a16:creationId xmlns:a16="http://schemas.microsoft.com/office/drawing/2014/main" id="{15199838-4368-4D40-80DF-C3771C3F5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0050" y="52498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11</a:t>
            </a:r>
          </a:p>
        </p:txBody>
      </p:sp>
      <p:sp>
        <p:nvSpPr>
          <p:cNvPr id="14350" name="Rectangle 16">
            <a:extLst>
              <a:ext uri="{FF2B5EF4-FFF2-40B4-BE49-F238E27FC236}">
                <a16:creationId xmlns:a16="http://schemas.microsoft.com/office/drawing/2014/main" id="{01405021-609B-0444-9DFA-E77061F29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5450" y="57070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12</a:t>
            </a:r>
          </a:p>
        </p:txBody>
      </p:sp>
      <p:sp>
        <p:nvSpPr>
          <p:cNvPr id="14351" name="Rectangle 17">
            <a:extLst>
              <a:ext uri="{FF2B5EF4-FFF2-40B4-BE49-F238E27FC236}">
                <a16:creationId xmlns:a16="http://schemas.microsoft.com/office/drawing/2014/main" id="{9BE8E57D-62C9-684B-9386-2DC06CDE73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3650" y="57070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13</a:t>
            </a:r>
          </a:p>
        </p:txBody>
      </p:sp>
      <p:sp>
        <p:nvSpPr>
          <p:cNvPr id="14352" name="Rectangle 18">
            <a:extLst>
              <a:ext uri="{FF2B5EF4-FFF2-40B4-BE49-F238E27FC236}">
                <a16:creationId xmlns:a16="http://schemas.microsoft.com/office/drawing/2014/main" id="{A6BB32DD-F35B-4B48-856D-4B04131FB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57070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14</a:t>
            </a:r>
          </a:p>
        </p:txBody>
      </p:sp>
      <p:sp>
        <p:nvSpPr>
          <p:cNvPr id="14353" name="Rectangle 19">
            <a:extLst>
              <a:ext uri="{FF2B5EF4-FFF2-40B4-BE49-F238E27FC236}">
                <a16:creationId xmlns:a16="http://schemas.microsoft.com/office/drawing/2014/main" id="{8E3CA8AC-2781-F948-88F8-DC39F64352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0050" y="5707063"/>
            <a:ext cx="685800" cy="3048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15</a:t>
            </a:r>
          </a:p>
        </p:txBody>
      </p:sp>
      <p:sp>
        <p:nvSpPr>
          <p:cNvPr id="14354" name="Text Box 20">
            <a:extLst>
              <a:ext uri="{FF2B5EF4-FFF2-40B4-BE49-F238E27FC236}">
                <a16:creationId xmlns:a16="http://schemas.microsoft.com/office/drawing/2014/main" id="{EC876F83-1B7E-0A42-A18E-BEECFA71A4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2900" y="4497388"/>
            <a:ext cx="28940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O componente no nível k+1,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maior, +lento e +barato,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está organizado em blocos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600">
                <a:latin typeface="Helvetica" pitchFamily="2" charset="0"/>
              </a:rPr>
              <a:t>(</a:t>
            </a:r>
            <a:r>
              <a:rPr lang="en-US" altLang="en-US" sz="1600" b="1">
                <a:solidFill>
                  <a:srgbClr val="800000"/>
                </a:solidFill>
                <a:latin typeface="Helvetica" pitchFamily="2" charset="0"/>
              </a:rPr>
              <a:t>páginas</a:t>
            </a:r>
            <a:r>
              <a:rPr lang="en-US" altLang="en-US" sz="1600">
                <a:latin typeface="Helvetica" pitchFamily="2" charset="0"/>
              </a:rPr>
              <a:t>, na memória virtual,   </a:t>
            </a:r>
            <a:r>
              <a:rPr lang="en-US" altLang="en-US" sz="1600" b="1">
                <a:solidFill>
                  <a:srgbClr val="800000"/>
                </a:solidFill>
                <a:latin typeface="Helvetica" pitchFamily="2" charset="0"/>
              </a:rPr>
              <a:t>linhas</a:t>
            </a:r>
            <a:r>
              <a:rPr lang="en-US" altLang="en-US" sz="1600">
                <a:solidFill>
                  <a:srgbClr val="800000"/>
                </a:solidFill>
                <a:latin typeface="Helvetica" pitchFamily="2" charset="0"/>
              </a:rPr>
              <a:t> </a:t>
            </a:r>
            <a:r>
              <a:rPr lang="en-US" altLang="en-US" sz="1600">
                <a:latin typeface="Helvetica" pitchFamily="2" charset="0"/>
              </a:rPr>
              <a:t>na cache)</a:t>
            </a:r>
          </a:p>
        </p:txBody>
      </p:sp>
      <p:grpSp>
        <p:nvGrpSpPr>
          <p:cNvPr id="2" name="Group 21">
            <a:extLst>
              <a:ext uri="{FF2B5EF4-FFF2-40B4-BE49-F238E27FC236}">
                <a16:creationId xmlns:a16="http://schemas.microsoft.com/office/drawing/2014/main" id="{FCE8D7A6-EDB2-F14F-800B-057B9DCF3CF0}"/>
              </a:ext>
            </a:extLst>
          </p:cNvPr>
          <p:cNvGrpSpPr>
            <a:grpSpLocks/>
          </p:cNvGrpSpPr>
          <p:nvPr/>
        </p:nvGrpSpPr>
        <p:grpSpPr bwMode="auto">
          <a:xfrm>
            <a:off x="3295650" y="2430463"/>
            <a:ext cx="4013200" cy="1524000"/>
            <a:chOff x="2044" y="1152"/>
            <a:chExt cx="2112" cy="960"/>
          </a:xfrm>
        </p:grpSpPr>
        <p:sp>
          <p:nvSpPr>
            <p:cNvPr id="14372" name="Line 22">
              <a:extLst>
                <a:ext uri="{FF2B5EF4-FFF2-40B4-BE49-F238E27FC236}">
                  <a16:creationId xmlns:a16="http://schemas.microsoft.com/office/drawing/2014/main" id="{36562A8E-0425-6D42-A7A5-62616D4C7F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4" y="1152"/>
              <a:ext cx="0" cy="9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PT"/>
            </a:p>
          </p:txBody>
        </p:sp>
        <p:sp>
          <p:nvSpPr>
            <p:cNvPr id="14373" name="Text Box 23">
              <a:extLst>
                <a:ext uri="{FF2B5EF4-FFF2-40B4-BE49-F238E27FC236}">
                  <a16:creationId xmlns:a16="http://schemas.microsoft.com/office/drawing/2014/main" id="{FDB92FC5-AC5C-3743-AFBC-1C47B44F8F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3" y="1490"/>
              <a:ext cx="2103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b="1" dirty="0" err="1">
                  <a:latin typeface="Helvetica" pitchFamily="2" charset="0"/>
                </a:rPr>
                <a:t>Os</a:t>
              </a:r>
              <a:r>
                <a:rPr lang="en-US" altLang="en-US" sz="1600" b="1" dirty="0">
                  <a:latin typeface="Helvetica" pitchFamily="2" charset="0"/>
                </a:rPr>
                <a:t> dados </a:t>
              </a:r>
              <a:r>
                <a:rPr lang="en-US" altLang="en-US" sz="1600" b="1" dirty="0" err="1">
                  <a:latin typeface="Helvetica" pitchFamily="2" charset="0"/>
                </a:rPr>
                <a:t>são</a:t>
              </a:r>
              <a:r>
                <a:rPr lang="en-US" altLang="en-US" sz="1600" b="1" dirty="0">
                  <a:latin typeface="Helvetica" pitchFamily="2" charset="0"/>
                </a:rPr>
                <a:t> </a:t>
              </a:r>
              <a:r>
                <a:rPr lang="en-US" altLang="en-US" sz="1600" b="1" dirty="0" err="1">
                  <a:latin typeface="Helvetica" pitchFamily="2" charset="0"/>
                </a:rPr>
                <a:t>copiados</a:t>
              </a:r>
              <a:r>
                <a:rPr lang="en-US" altLang="en-US" sz="1600" b="1" dirty="0">
                  <a:latin typeface="Helvetica" pitchFamily="2" charset="0"/>
                </a:rPr>
                <a:t> entre </a:t>
              </a:r>
              <a:r>
                <a:rPr lang="en-US" altLang="en-US" sz="1600" b="1" dirty="0" err="1">
                  <a:latin typeface="Helvetica" pitchFamily="2" charset="0"/>
                </a:rPr>
                <a:t>níveis</a:t>
              </a:r>
              <a:endParaRPr lang="en-US" altLang="en-US" sz="1600" b="1" dirty="0">
                <a:latin typeface="Helvetica" pitchFamily="2" charset="0"/>
              </a:endParaRP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b="1" dirty="0" err="1">
                  <a:latin typeface="Helvetica" pitchFamily="2" charset="0"/>
                </a:rPr>
                <a:t>em</a:t>
              </a:r>
              <a:r>
                <a:rPr lang="en-US" altLang="en-US" sz="1600" b="1" dirty="0">
                  <a:latin typeface="Helvetica" pitchFamily="2" charset="0"/>
                </a:rPr>
                <a:t> </a:t>
              </a:r>
              <a:r>
                <a:rPr lang="en-US" altLang="en-US" sz="1600" b="1" dirty="0" err="1">
                  <a:latin typeface="Helvetica" pitchFamily="2" charset="0"/>
                </a:rPr>
                <a:t>blocos</a:t>
              </a:r>
              <a:r>
                <a:rPr lang="en-US" altLang="en-US" sz="1600" b="1" dirty="0">
                  <a:latin typeface="Helvetica" pitchFamily="2" charset="0"/>
                </a:rPr>
                <a:t> (</a:t>
              </a:r>
              <a:r>
                <a:rPr lang="en-US" altLang="en-US" sz="1600" b="1" dirty="0" err="1">
                  <a:latin typeface="Helvetica" pitchFamily="2" charset="0"/>
                </a:rPr>
                <a:t>unidades</a:t>
              </a:r>
              <a:r>
                <a:rPr lang="en-US" altLang="en-US" sz="1600" b="1" dirty="0">
                  <a:latin typeface="Helvetica" pitchFamily="2" charset="0"/>
                </a:rPr>
                <a:t> de </a:t>
              </a:r>
              <a:r>
                <a:rPr lang="en-US" altLang="en-US" sz="1600" b="1" dirty="0" err="1">
                  <a:latin typeface="Helvetica" pitchFamily="2" charset="0"/>
                </a:rPr>
                <a:t>transferência</a:t>
              </a:r>
              <a:r>
                <a:rPr lang="en-US" altLang="en-US" sz="1600" b="1" dirty="0">
                  <a:latin typeface="Helvetica" pitchFamily="2" charset="0"/>
                </a:rPr>
                <a:t>)</a:t>
              </a:r>
            </a:p>
          </p:txBody>
        </p:sp>
      </p:grpSp>
      <p:grpSp>
        <p:nvGrpSpPr>
          <p:cNvPr id="3" name="Group 24">
            <a:extLst>
              <a:ext uri="{FF2B5EF4-FFF2-40B4-BE49-F238E27FC236}">
                <a16:creationId xmlns:a16="http://schemas.microsoft.com/office/drawing/2014/main" id="{1A0AB209-A25D-DD48-AE35-973EAAAD89E3}"/>
              </a:ext>
            </a:extLst>
          </p:cNvPr>
          <p:cNvGrpSpPr>
            <a:grpSpLocks/>
          </p:cNvGrpSpPr>
          <p:nvPr/>
        </p:nvGrpSpPr>
        <p:grpSpPr bwMode="auto">
          <a:xfrm>
            <a:off x="419100" y="1720850"/>
            <a:ext cx="8183563" cy="1069975"/>
            <a:chOff x="232" y="705"/>
            <a:chExt cx="5155" cy="674"/>
          </a:xfrm>
        </p:grpSpPr>
        <p:sp>
          <p:nvSpPr>
            <p:cNvPr id="14365" name="Rectangle 25">
              <a:extLst>
                <a:ext uri="{FF2B5EF4-FFF2-40B4-BE49-F238E27FC236}">
                  <a16:creationId xmlns:a16="http://schemas.microsoft.com/office/drawing/2014/main" id="{170F2D35-CBAF-114B-8B7E-A21D22D47E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" y="760"/>
              <a:ext cx="2256" cy="384"/>
            </a:xfrm>
            <a:prstGeom prst="rect">
              <a:avLst/>
            </a:prstGeom>
            <a:solidFill>
              <a:srgbClr val="FF99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800"/>
            </a:p>
          </p:txBody>
        </p:sp>
        <p:sp>
          <p:nvSpPr>
            <p:cNvPr id="14366" name="Rectangle 26">
              <a:extLst>
                <a:ext uri="{FF2B5EF4-FFF2-40B4-BE49-F238E27FC236}">
                  <a16:creationId xmlns:a16="http://schemas.microsoft.com/office/drawing/2014/main" id="{81B864E5-6AC7-C04E-8BF0-DD721DDB1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1" y="850"/>
              <a:ext cx="432" cy="19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Helvetica" pitchFamily="2" charset="0"/>
                </a:rPr>
                <a:t>8</a:t>
              </a:r>
            </a:p>
          </p:txBody>
        </p:sp>
        <p:sp>
          <p:nvSpPr>
            <p:cNvPr id="14367" name="Rectangle 27">
              <a:extLst>
                <a:ext uri="{FF2B5EF4-FFF2-40B4-BE49-F238E27FC236}">
                  <a16:creationId xmlns:a16="http://schemas.microsoft.com/office/drawing/2014/main" id="{12E6315D-8DA6-C140-B5E7-0A24B3A631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6" y="856"/>
              <a:ext cx="432" cy="19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Helvetica" pitchFamily="2" charset="0"/>
                </a:rPr>
                <a:t>9</a:t>
              </a:r>
            </a:p>
          </p:txBody>
        </p:sp>
        <p:sp>
          <p:nvSpPr>
            <p:cNvPr id="14368" name="Rectangle 28">
              <a:extLst>
                <a:ext uri="{FF2B5EF4-FFF2-40B4-BE49-F238E27FC236}">
                  <a16:creationId xmlns:a16="http://schemas.microsoft.com/office/drawing/2014/main" id="{CA35C7F7-AE0F-D040-9050-49832B778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4" y="856"/>
              <a:ext cx="432" cy="19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Helvetica" pitchFamily="2" charset="0"/>
                </a:rPr>
                <a:t>14</a:t>
              </a:r>
            </a:p>
          </p:txBody>
        </p:sp>
        <p:sp>
          <p:nvSpPr>
            <p:cNvPr id="14369" name="Rectangle 29">
              <a:extLst>
                <a:ext uri="{FF2B5EF4-FFF2-40B4-BE49-F238E27FC236}">
                  <a16:creationId xmlns:a16="http://schemas.microsoft.com/office/drawing/2014/main" id="{DC936829-E656-E544-A5BA-56D22F3A8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2" y="856"/>
              <a:ext cx="432" cy="19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Helvetica" pitchFamily="2" charset="0"/>
                </a:rPr>
                <a:t>3</a:t>
              </a:r>
            </a:p>
          </p:txBody>
        </p:sp>
        <p:sp>
          <p:nvSpPr>
            <p:cNvPr id="14370" name="Text Box 30">
              <a:extLst>
                <a:ext uri="{FF2B5EF4-FFF2-40B4-BE49-F238E27FC236}">
                  <a16:creationId xmlns:a16="http://schemas.microsoft.com/office/drawing/2014/main" id="{7B3452F2-4C7C-D740-93AB-5055AA7145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8" y="705"/>
              <a:ext cx="2129" cy="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latin typeface="Helvetica" pitchFamily="2" charset="0"/>
                </a:rPr>
                <a:t>O </a:t>
              </a:r>
              <a:r>
                <a:rPr lang="en-US" altLang="en-US" sz="1600" b="1" dirty="0" err="1">
                  <a:latin typeface="Helvetica" pitchFamily="2" charset="0"/>
                </a:rPr>
                <a:t>componente</a:t>
              </a:r>
              <a:r>
                <a:rPr lang="en-US" altLang="en-US" sz="1600" b="1" dirty="0">
                  <a:latin typeface="Helvetica" pitchFamily="2" charset="0"/>
                </a:rPr>
                <a:t> no </a:t>
              </a:r>
              <a:r>
                <a:rPr lang="en-US" altLang="en-US" sz="1600" b="1" dirty="0" err="1">
                  <a:latin typeface="Helvetica" pitchFamily="2" charset="0"/>
                </a:rPr>
                <a:t>nível</a:t>
              </a:r>
              <a:r>
                <a:rPr lang="en-US" altLang="en-US" sz="1600" b="1" dirty="0">
                  <a:latin typeface="Helvetica" pitchFamily="2" charset="0"/>
                </a:rPr>
                <a:t> k,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b="1" dirty="0" err="1">
                  <a:latin typeface="Helvetica" pitchFamily="2" charset="0"/>
                </a:rPr>
                <a:t>menor</a:t>
              </a:r>
              <a:r>
                <a:rPr lang="en-US" altLang="en-US" sz="1600" b="1" dirty="0">
                  <a:latin typeface="Helvetica" pitchFamily="2" charset="0"/>
                </a:rPr>
                <a:t>, +</a:t>
              </a:r>
              <a:r>
                <a:rPr lang="en-US" altLang="en-US" sz="1600" b="1" dirty="0" err="1">
                  <a:latin typeface="Helvetica" pitchFamily="2" charset="0"/>
                </a:rPr>
                <a:t>rápido</a:t>
              </a:r>
              <a:r>
                <a:rPr lang="en-US" altLang="en-US" sz="1600" b="1" dirty="0">
                  <a:latin typeface="Helvetica" pitchFamily="2" charset="0"/>
                </a:rPr>
                <a:t> e +</a:t>
              </a:r>
              <a:r>
                <a:rPr lang="en-US" altLang="en-US" sz="1600" b="1" dirty="0" err="1">
                  <a:latin typeface="Helvetica" pitchFamily="2" charset="0"/>
                </a:rPr>
                <a:t>caro</a:t>
              </a:r>
              <a:r>
                <a:rPr lang="en-US" altLang="en-US" sz="1600" b="1" dirty="0">
                  <a:latin typeface="Helvetica" pitchFamily="2" charset="0"/>
                </a:rPr>
                <a:t>, </a:t>
              </a:r>
              <a:r>
                <a:rPr lang="en-US" altLang="en-US" sz="1600" b="1" dirty="0" err="1">
                  <a:latin typeface="Helvetica" pitchFamily="2" charset="0"/>
                </a:rPr>
                <a:t>faz</a:t>
              </a:r>
              <a:r>
                <a:rPr lang="en-US" altLang="en-US" sz="1600" b="1" dirty="0">
                  <a:latin typeface="Helvetica" pitchFamily="2" charset="0"/>
                </a:rPr>
                <a:t>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b="1" i="1" dirty="0">
                  <a:latin typeface="Helvetica" pitchFamily="2" charset="0"/>
                </a:rPr>
                <a:t>cache</a:t>
              </a:r>
              <a:r>
                <a:rPr lang="en-US" altLang="en-US" sz="1600" b="1" dirty="0">
                  <a:latin typeface="Helvetica" pitchFamily="2" charset="0"/>
                </a:rPr>
                <a:t> de um sub-</a:t>
              </a:r>
              <a:r>
                <a:rPr lang="en-US" altLang="en-US" sz="1600" b="1" dirty="0" err="1">
                  <a:latin typeface="Helvetica" pitchFamily="2" charset="0"/>
                </a:rPr>
                <a:t>conj</a:t>
              </a:r>
              <a:r>
                <a:rPr lang="en-US" altLang="en-US" sz="1600" b="1" dirty="0">
                  <a:latin typeface="Helvetica" pitchFamily="2" charset="0"/>
                </a:rPr>
                <a:t> de </a:t>
              </a:r>
              <a:r>
                <a:rPr lang="en-US" altLang="en-US" sz="1600" b="1" dirty="0" err="1">
                  <a:latin typeface="Helvetica" pitchFamily="2" charset="0"/>
                </a:rPr>
                <a:t>blocos</a:t>
              </a:r>
              <a:r>
                <a:rPr lang="en-US" altLang="en-US" sz="1600" b="1" dirty="0">
                  <a:latin typeface="Helvetica" pitchFamily="2" charset="0"/>
                </a:rPr>
                <a:t>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600" b="1" dirty="0">
                  <a:latin typeface="Helvetica" pitchFamily="2" charset="0"/>
                </a:rPr>
                <a:t>do </a:t>
              </a:r>
              <a:r>
                <a:rPr lang="en-US" altLang="en-US" sz="1600" b="1" dirty="0" err="1">
                  <a:latin typeface="Helvetica" pitchFamily="2" charset="0"/>
                </a:rPr>
                <a:t>nível</a:t>
              </a:r>
              <a:r>
                <a:rPr lang="en-US" altLang="en-US" sz="1600" b="1" dirty="0">
                  <a:latin typeface="Helvetica" pitchFamily="2" charset="0"/>
                </a:rPr>
                <a:t> k+1</a:t>
              </a:r>
            </a:p>
          </p:txBody>
        </p:sp>
        <p:sp>
          <p:nvSpPr>
            <p:cNvPr id="14371" name="Text Box 31">
              <a:extLst>
                <a:ext uri="{FF2B5EF4-FFF2-40B4-BE49-F238E27FC236}">
                  <a16:creationId xmlns:a16="http://schemas.microsoft.com/office/drawing/2014/main" id="{9916D293-D33E-7F4B-9664-360C4D2C5A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2" y="854"/>
              <a:ext cx="571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Helvetica" pitchFamily="2" charset="0"/>
                </a:rPr>
                <a:t>Nível k:</a:t>
              </a:r>
            </a:p>
          </p:txBody>
        </p:sp>
      </p:grpSp>
      <p:sp>
        <p:nvSpPr>
          <p:cNvPr id="14357" name="Text Box 32">
            <a:extLst>
              <a:ext uri="{FF2B5EF4-FFF2-40B4-BE49-F238E27FC236}">
                <a16:creationId xmlns:a16="http://schemas.microsoft.com/office/drawing/2014/main" id="{00B29717-ADED-1647-B2AD-498C6FCEC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3" y="4868863"/>
            <a:ext cx="11382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Nível k+1:</a:t>
            </a:r>
          </a:p>
        </p:txBody>
      </p:sp>
      <p:sp>
        <p:nvSpPr>
          <p:cNvPr id="225313" name="Rectangle 33">
            <a:extLst>
              <a:ext uri="{FF2B5EF4-FFF2-40B4-BE49-F238E27FC236}">
                <a16:creationId xmlns:a16="http://schemas.microsoft.com/office/drawing/2014/main" id="{BF2826F0-330C-4342-8FA1-70EB26070C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7038" y="4792663"/>
            <a:ext cx="685800" cy="304800"/>
          </a:xfrm>
          <a:prstGeom prst="rect">
            <a:avLst/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4</a:t>
            </a:r>
          </a:p>
        </p:txBody>
      </p:sp>
      <p:sp>
        <p:nvSpPr>
          <p:cNvPr id="225314" name="Rectangle 34">
            <a:extLst>
              <a:ext uri="{FF2B5EF4-FFF2-40B4-BE49-F238E27FC236}">
                <a16:creationId xmlns:a16="http://schemas.microsoft.com/office/drawing/2014/main" id="{8FAF4A67-D4C4-E243-B12D-1F150B877F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2213" y="3013075"/>
            <a:ext cx="685800" cy="304800"/>
          </a:xfrm>
          <a:prstGeom prst="rect">
            <a:avLst/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4</a:t>
            </a:r>
          </a:p>
        </p:txBody>
      </p:sp>
      <p:sp>
        <p:nvSpPr>
          <p:cNvPr id="225315" name="Rectangle 35">
            <a:extLst>
              <a:ext uri="{FF2B5EF4-FFF2-40B4-BE49-F238E27FC236}">
                <a16:creationId xmlns:a16="http://schemas.microsoft.com/office/drawing/2014/main" id="{CA3C114F-992B-EE4D-8F0A-789247425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1955800"/>
            <a:ext cx="685800" cy="304800"/>
          </a:xfrm>
          <a:prstGeom prst="rect">
            <a:avLst/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4</a:t>
            </a:r>
          </a:p>
        </p:txBody>
      </p:sp>
      <p:sp>
        <p:nvSpPr>
          <p:cNvPr id="225316" name="Rectangle 36">
            <a:extLst>
              <a:ext uri="{FF2B5EF4-FFF2-40B4-BE49-F238E27FC236}">
                <a16:creationId xmlns:a16="http://schemas.microsoft.com/office/drawing/2014/main" id="{C00DAD5B-241F-1943-8EE2-AE99EF365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2475" y="1965325"/>
            <a:ext cx="685800" cy="3048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10</a:t>
            </a:r>
          </a:p>
        </p:txBody>
      </p:sp>
      <p:sp>
        <p:nvSpPr>
          <p:cNvPr id="225317" name="Rectangle 37">
            <a:extLst>
              <a:ext uri="{FF2B5EF4-FFF2-40B4-BE49-F238E27FC236}">
                <a16:creationId xmlns:a16="http://schemas.microsoft.com/office/drawing/2014/main" id="{1E2D02D0-1118-F343-88B7-F30EF3B59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7450" y="3005138"/>
            <a:ext cx="685800" cy="3048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10</a:t>
            </a:r>
          </a:p>
        </p:txBody>
      </p:sp>
      <p:sp>
        <p:nvSpPr>
          <p:cNvPr id="225318" name="Rectangle 38">
            <a:extLst>
              <a:ext uri="{FF2B5EF4-FFF2-40B4-BE49-F238E27FC236}">
                <a16:creationId xmlns:a16="http://schemas.microsoft.com/office/drawing/2014/main" id="{3BF0F55D-E700-EA49-ACF4-F100BB74A2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0263" y="5249863"/>
            <a:ext cx="685800" cy="30480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10</a:t>
            </a:r>
          </a:p>
        </p:txBody>
      </p:sp>
      <p:sp>
        <p:nvSpPr>
          <p:cNvPr id="14364" name="Rectangle 40">
            <a:extLst>
              <a:ext uri="{FF2B5EF4-FFF2-40B4-BE49-F238E27FC236}">
                <a16:creationId xmlns:a16="http://schemas.microsoft.com/office/drawing/2014/main" id="{F516754F-40B3-7140-8D16-5A4AF59014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A cache numa hierarquia de memória: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introdução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3" grpId="0" animBg="1" autoUpdateAnimBg="0"/>
      <p:bldP spid="225314" grpId="0" animBg="1" autoUpdateAnimBg="0"/>
      <p:bldP spid="225315" grpId="0" animBg="1" autoUpdateAnimBg="0"/>
      <p:bldP spid="225316" grpId="0" animBg="1" autoUpdateAnimBg="0"/>
      <p:bldP spid="225317" grpId="0" animBg="1" autoUpdateAnimBg="0"/>
      <p:bldP spid="225318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35354574-02B1-F84D-99CE-0EF36E732DA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012825" y="2670175"/>
            <a:ext cx="2862263" cy="487363"/>
          </a:xfrm>
          <a:prstGeom prst="rect">
            <a:avLst/>
          </a:prstGeom>
          <a:solidFill>
            <a:srgbClr val="FF99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226307" name="Text Box 3">
            <a:extLst>
              <a:ext uri="{FF2B5EF4-FFF2-40B4-BE49-F238E27FC236}">
                <a16:creationId xmlns:a16="http://schemas.microsoft.com/office/drawing/2014/main" id="{FC8655A4-6BD1-974D-BD09-14D07EA12A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8413" y="1863725"/>
            <a:ext cx="7683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Pedido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14</a:t>
            </a:r>
          </a:p>
        </p:txBody>
      </p:sp>
      <p:sp>
        <p:nvSpPr>
          <p:cNvPr id="226308" name="Text Box 4">
            <a:extLst>
              <a:ext uri="{FF2B5EF4-FFF2-40B4-BE49-F238E27FC236}">
                <a16:creationId xmlns:a16="http://schemas.microsoft.com/office/drawing/2014/main" id="{0723E5E7-4434-BD4A-B43B-D88FC9606D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5875" y="1844675"/>
            <a:ext cx="768350" cy="533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Pedido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12</a:t>
            </a:r>
          </a:p>
        </p:txBody>
      </p:sp>
      <p:sp>
        <p:nvSpPr>
          <p:cNvPr id="226310" name="Rectangle 6">
            <a:extLst>
              <a:ext uri="{FF2B5EF4-FFF2-40B4-BE49-F238E27FC236}">
                <a16:creationId xmlns:a16="http://schemas.microsoft.com/office/drawing/2014/main" id="{793EF308-CE53-6B41-A537-4206EACE55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35413" y="1732930"/>
            <a:ext cx="5132387" cy="5224462"/>
          </a:xfrm>
        </p:spPr>
        <p:txBody>
          <a:bodyPr/>
          <a:lstStyle/>
          <a:p>
            <a:pPr marL="180975" indent="-180975" eaLnBrk="1" hangingPunct="1">
              <a:lnSpc>
                <a:spcPct val="80000"/>
              </a:lnSpc>
              <a:buFontTx/>
              <a:buNone/>
            </a:pPr>
            <a:r>
              <a:rPr lang="pt-PT" altLang="en-US" sz="2000" dirty="0">
                <a:ea typeface="ＭＳ Ｐゴシック" panose="020B0600070205080204" pitchFamily="34" charset="-128"/>
              </a:rPr>
              <a:t>Um programa pede pelo objeto </a:t>
            </a:r>
            <a:r>
              <a:rPr lang="pt-PT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d</a:t>
            </a:r>
            <a:r>
              <a:rPr lang="pt-PT" altLang="en-US" sz="2000" dirty="0">
                <a:ea typeface="ＭＳ Ｐゴシック" panose="020B0600070205080204" pitchFamily="34" charset="-128"/>
              </a:rPr>
              <a:t>, que está armazenado num bloco </a:t>
            </a:r>
            <a:r>
              <a:rPr lang="pt-PT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b</a:t>
            </a:r>
            <a:endParaRPr lang="pt-PT" altLang="en-US" sz="2000" dirty="0">
              <a:ea typeface="ＭＳ Ｐゴシック" panose="020B0600070205080204" pitchFamily="34" charset="-128"/>
            </a:endParaRPr>
          </a:p>
          <a:p>
            <a:pPr marL="180975" indent="-180975" eaLnBrk="1" hangingPunct="1">
              <a:lnSpc>
                <a:spcPct val="80000"/>
              </a:lnSpc>
              <a:spcBef>
                <a:spcPts val="1400"/>
              </a:spcBef>
              <a:buFontTx/>
              <a:buNone/>
            </a:pPr>
            <a:r>
              <a:rPr lang="pt-PT" altLang="en-US" sz="2000" i="1" dirty="0">
                <a:solidFill>
                  <a:srgbClr val="CC0000"/>
                </a:solidFill>
                <a:ea typeface="ＭＳ Ｐゴシック" panose="020B0600070205080204" pitchFamily="34" charset="-128"/>
              </a:rPr>
              <a:t>Cache hit</a:t>
            </a:r>
          </a:p>
          <a:p>
            <a:pPr marL="631825" lvl="1" indent="-271463" eaLnBrk="1" hangingPunct="1">
              <a:lnSpc>
                <a:spcPct val="80000"/>
              </a:lnSpc>
            </a:pPr>
            <a:r>
              <a:rPr lang="pt-PT" altLang="en-US" sz="2000" dirty="0">
                <a:ea typeface="ＭＳ Ｐゴシック" panose="020B0600070205080204" pitchFamily="34" charset="-128"/>
              </a:rPr>
              <a:t>o programa encontra  </a:t>
            </a:r>
            <a:r>
              <a:rPr lang="pt-PT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b</a:t>
            </a:r>
            <a:r>
              <a:rPr lang="pt-PT" altLang="en-US" sz="2000" dirty="0">
                <a:ea typeface="ＭＳ Ｐゴシック" panose="020B0600070205080204" pitchFamily="34" charset="-128"/>
              </a:rPr>
              <a:t>  na </a:t>
            </a:r>
            <a:r>
              <a:rPr lang="pt-PT" altLang="en-US" sz="2000" i="1" dirty="0">
                <a:ea typeface="ＭＳ Ｐゴシック" panose="020B0600070205080204" pitchFamily="34" charset="-128"/>
              </a:rPr>
              <a:t>cache</a:t>
            </a:r>
            <a:r>
              <a:rPr lang="pt-PT" altLang="en-US" sz="2000" dirty="0">
                <a:ea typeface="ＭＳ Ｐゴシック" panose="020B0600070205080204" pitchFamily="34" charset="-128"/>
              </a:rPr>
              <a:t> no nível k.  </a:t>
            </a:r>
            <a:br>
              <a:rPr lang="pt-PT" altLang="en-US" sz="2000" dirty="0">
                <a:ea typeface="ＭＳ Ｐゴシック" panose="020B0600070205080204" pitchFamily="34" charset="-128"/>
              </a:rPr>
            </a:br>
            <a:r>
              <a:rPr lang="pt-PT" altLang="en-US" sz="2000" dirty="0">
                <a:ea typeface="ＭＳ Ｐゴシック" panose="020B0600070205080204" pitchFamily="34" charset="-128"/>
              </a:rPr>
              <a:t>	</a:t>
            </a:r>
            <a:r>
              <a:rPr lang="pt-PT" altLang="en-US" sz="1800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Por ex.,  bloco 14</a:t>
            </a:r>
            <a:endParaRPr lang="pt-PT" altLang="en-US" sz="2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 marL="180975" indent="-180975" eaLnBrk="1" hangingPunct="1">
              <a:lnSpc>
                <a:spcPct val="80000"/>
              </a:lnSpc>
              <a:spcBef>
                <a:spcPts val="200"/>
              </a:spcBef>
              <a:buFontTx/>
              <a:buNone/>
            </a:pPr>
            <a:r>
              <a:rPr lang="pt-PT" altLang="en-US" sz="2000" i="1" dirty="0">
                <a:solidFill>
                  <a:srgbClr val="CC0000"/>
                </a:solidFill>
                <a:ea typeface="ＭＳ Ｐゴシック" panose="020B0600070205080204" pitchFamily="34" charset="-128"/>
              </a:rPr>
              <a:t>Cache miss</a:t>
            </a:r>
          </a:p>
          <a:p>
            <a:pPr marL="631825" lvl="1" indent="-271463" eaLnBrk="1" hangingPunct="1">
              <a:lnSpc>
                <a:spcPct val="75000"/>
              </a:lnSpc>
              <a:spcBef>
                <a:spcPts val="1200"/>
              </a:spcBef>
            </a:pPr>
            <a:r>
              <a:rPr lang="pt-PT" altLang="en-US" sz="2000" b="1" dirty="0">
                <a:latin typeface="Courier New" panose="02070309020205020404" pitchFamily="49" charset="0"/>
                <a:ea typeface="ＭＳ Ｐゴシック" panose="020B0600070205080204" pitchFamily="34" charset="-128"/>
              </a:rPr>
              <a:t>b</a:t>
            </a:r>
            <a:r>
              <a:rPr lang="pt-PT" altLang="en-US" sz="2000" dirty="0">
                <a:ea typeface="ＭＳ Ｐゴシック" panose="020B0600070205080204" pitchFamily="34" charset="-128"/>
              </a:rPr>
              <a:t> não está no nível k, logo a </a:t>
            </a:r>
            <a:r>
              <a:rPr lang="pt-PT" altLang="en-US" sz="2000" i="1" dirty="0">
                <a:ea typeface="ＭＳ Ｐゴシック" panose="020B0600070205080204" pitchFamily="34" charset="-128"/>
              </a:rPr>
              <a:t>cache </a:t>
            </a:r>
            <a:r>
              <a:rPr lang="pt-PT" altLang="en-US" sz="2000" dirty="0">
                <a:ea typeface="ＭＳ Ｐゴシック" panose="020B0600070205080204" pitchFamily="34" charset="-128"/>
              </a:rPr>
              <a:t>do nível k deve buscá-lo do nível k+1.            	</a:t>
            </a:r>
            <a:r>
              <a:rPr lang="pt-PT" altLang="en-US" sz="1800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Por ex.,  bloco 12</a:t>
            </a:r>
            <a:endParaRPr lang="pt-PT" altLang="en-US" sz="2000" dirty="0">
              <a:solidFill>
                <a:srgbClr val="008000"/>
              </a:solidFill>
              <a:ea typeface="ＭＳ Ｐゴシック" panose="020B0600070205080204" pitchFamily="34" charset="-128"/>
            </a:endParaRPr>
          </a:p>
          <a:p>
            <a:pPr marL="631825" lvl="1" indent="-271463" eaLnBrk="1" hangingPunct="1">
              <a:lnSpc>
                <a:spcPct val="75000"/>
              </a:lnSpc>
              <a:spcBef>
                <a:spcPts val="1200"/>
              </a:spcBef>
            </a:pPr>
            <a:r>
              <a:rPr lang="pt-PT" altLang="en-US" sz="2000" dirty="0">
                <a:ea typeface="ＭＳ Ｐゴシック" panose="020B0600070205080204" pitchFamily="34" charset="-128"/>
              </a:rPr>
              <a:t>se a </a:t>
            </a:r>
            <a:r>
              <a:rPr lang="pt-PT" altLang="en-US" sz="2000" i="1" dirty="0">
                <a:ea typeface="ＭＳ Ｐゴシック" panose="020B0600070205080204" pitchFamily="34" charset="-128"/>
              </a:rPr>
              <a:t>cache d</a:t>
            </a:r>
            <a:r>
              <a:rPr lang="pt-PT" altLang="en-US" sz="2000" dirty="0">
                <a:ea typeface="ＭＳ Ｐゴシック" panose="020B0600070205080204" pitchFamily="34" charset="-128"/>
              </a:rPr>
              <a:t>o nível k está cheia, então um dos blocos deve ser substituído (retirado); qual? </a:t>
            </a:r>
          </a:p>
          <a:p>
            <a:pPr marL="992188" lvl="2" indent="-180975" eaLnBrk="1" hangingPunct="1">
              <a:spcBef>
                <a:spcPts val="800"/>
              </a:spcBef>
            </a:pPr>
            <a:r>
              <a:rPr lang="pt-PT" altLang="en-US" sz="1800" i="1" dirty="0" err="1">
                <a:solidFill>
                  <a:srgbClr val="CC0000"/>
                </a:solidFill>
                <a:ea typeface="ＭＳ Ｐゴシック" panose="020B0600070205080204" pitchFamily="34" charset="-128"/>
              </a:rPr>
              <a:t>Replacement</a:t>
            </a:r>
            <a:r>
              <a:rPr lang="pt-PT" altLang="en-US" sz="1800" i="1" dirty="0">
                <a:solidFill>
                  <a:srgbClr val="CC0000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1800" i="1" dirty="0" err="1">
                <a:solidFill>
                  <a:srgbClr val="CC0000"/>
                </a:solidFill>
                <a:ea typeface="ＭＳ Ｐゴシック" panose="020B0600070205080204" pitchFamily="34" charset="-128"/>
              </a:rPr>
              <a:t>policy</a:t>
            </a:r>
            <a:r>
              <a:rPr lang="pt-PT" altLang="en-US" sz="1800" i="1" dirty="0">
                <a:solidFill>
                  <a:srgbClr val="CC0000"/>
                </a:solidFill>
                <a:ea typeface="ＭＳ Ｐゴシック" panose="020B0600070205080204" pitchFamily="34" charset="-128"/>
              </a:rPr>
              <a:t>:</a:t>
            </a:r>
            <a:r>
              <a:rPr lang="pt-PT" altLang="en-US" sz="1800" dirty="0">
                <a:ea typeface="ＭＳ Ｐゴシック" panose="020B0600070205080204" pitchFamily="34" charset="-128"/>
              </a:rPr>
              <a:t> que bloco deve ser retirado? 	</a:t>
            </a:r>
            <a:r>
              <a:rPr lang="pt-PT" altLang="en-US" sz="1800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Por ex., LRU</a:t>
            </a:r>
          </a:p>
          <a:p>
            <a:pPr marL="992188" lvl="2" indent="-180975" eaLnBrk="1" hangingPunct="1">
              <a:spcBef>
                <a:spcPts val="800"/>
              </a:spcBef>
            </a:pPr>
            <a:r>
              <a:rPr lang="pt-PT" altLang="en-US" sz="1800" i="1" dirty="0" err="1">
                <a:solidFill>
                  <a:srgbClr val="CC0000"/>
                </a:solidFill>
                <a:ea typeface="ＭＳ Ｐゴシック" panose="020B0600070205080204" pitchFamily="34" charset="-128"/>
              </a:rPr>
              <a:t>Placement</a:t>
            </a:r>
            <a:r>
              <a:rPr lang="pt-PT" altLang="en-US" sz="1800" i="1" dirty="0">
                <a:solidFill>
                  <a:srgbClr val="CC0000"/>
                </a:solidFill>
                <a:ea typeface="ＭＳ Ｐゴシック" panose="020B0600070205080204" pitchFamily="34" charset="-128"/>
              </a:rPr>
              <a:t> </a:t>
            </a:r>
            <a:r>
              <a:rPr lang="pt-PT" altLang="en-US" sz="1800" i="1" dirty="0" err="1">
                <a:solidFill>
                  <a:srgbClr val="CC0000"/>
                </a:solidFill>
                <a:ea typeface="ＭＳ Ｐゴシック" panose="020B0600070205080204" pitchFamily="34" charset="-128"/>
              </a:rPr>
              <a:t>policy</a:t>
            </a:r>
            <a:r>
              <a:rPr lang="pt-PT" altLang="en-US" sz="18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:</a:t>
            </a:r>
            <a:r>
              <a:rPr lang="pt-PT" altLang="en-US" sz="1800" dirty="0">
                <a:ea typeface="ＭＳ Ｐゴシック" panose="020B0600070205080204" pitchFamily="34" charset="-128"/>
              </a:rPr>
              <a:t> onde colocar o novo bloco? 	</a:t>
            </a:r>
            <a:r>
              <a:rPr lang="pt-PT" altLang="en-US" sz="1800" dirty="0">
                <a:solidFill>
                  <a:srgbClr val="008000"/>
                </a:solidFill>
                <a:ea typeface="ＭＳ Ｐゴシック" panose="020B0600070205080204" pitchFamily="34" charset="-128"/>
              </a:rPr>
              <a:t>Por ex., </a:t>
            </a:r>
            <a:r>
              <a:rPr lang="pt-PT" altLang="en-US" sz="18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b </a:t>
            </a:r>
            <a:r>
              <a:rPr lang="pt-PT" altLang="en-US" sz="1800" b="1" dirty="0" err="1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mod</a:t>
            </a:r>
            <a:r>
              <a:rPr lang="pt-PT" altLang="en-US" sz="1800" b="1" dirty="0">
                <a:solidFill>
                  <a:srgbClr val="008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4</a:t>
            </a:r>
          </a:p>
        </p:txBody>
      </p:sp>
      <p:sp>
        <p:nvSpPr>
          <p:cNvPr id="16389" name="Rectangle 7">
            <a:extLst>
              <a:ext uri="{FF2B5EF4-FFF2-40B4-BE49-F238E27FC236}">
                <a16:creationId xmlns:a16="http://schemas.microsoft.com/office/drawing/2014/main" id="{61779D09-CC1D-C642-B055-BB5D8262A8A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73238" y="2782888"/>
            <a:ext cx="547687" cy="242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9</a:t>
            </a:r>
          </a:p>
        </p:txBody>
      </p:sp>
      <p:sp>
        <p:nvSpPr>
          <p:cNvPr id="16390" name="Rectangle 8">
            <a:extLst>
              <a:ext uri="{FF2B5EF4-FFF2-40B4-BE49-F238E27FC236}">
                <a16:creationId xmlns:a16="http://schemas.microsoft.com/office/drawing/2014/main" id="{CE6E9787-87D8-8F4B-8996-B7AA139935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13088" y="2782888"/>
            <a:ext cx="547687" cy="242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3</a:t>
            </a:r>
          </a:p>
        </p:txBody>
      </p:sp>
      <p:sp>
        <p:nvSpPr>
          <p:cNvPr id="16391" name="Rectangle 9">
            <a:extLst>
              <a:ext uri="{FF2B5EF4-FFF2-40B4-BE49-F238E27FC236}">
                <a16:creationId xmlns:a16="http://schemas.microsoft.com/office/drawing/2014/main" id="{8266B372-B4C0-5346-82F4-53E20DF78F3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38188" y="4437063"/>
            <a:ext cx="3409950" cy="1825625"/>
          </a:xfrm>
          <a:prstGeom prst="rect">
            <a:avLst/>
          </a:prstGeom>
          <a:solidFill>
            <a:srgbClr val="FF99CC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6392" name="Rectangle 10">
            <a:extLst>
              <a:ext uri="{FF2B5EF4-FFF2-40B4-BE49-F238E27FC236}">
                <a16:creationId xmlns:a16="http://schemas.microsoft.com/office/drawing/2014/main" id="{DC59E17B-C19F-D242-9712-AC39047330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63638" y="4679950"/>
            <a:ext cx="549275" cy="242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0</a:t>
            </a:r>
          </a:p>
        </p:txBody>
      </p:sp>
      <p:sp>
        <p:nvSpPr>
          <p:cNvPr id="16393" name="Rectangle 11">
            <a:extLst>
              <a:ext uri="{FF2B5EF4-FFF2-40B4-BE49-F238E27FC236}">
                <a16:creationId xmlns:a16="http://schemas.microsoft.com/office/drawing/2014/main" id="{DA45BF2D-1C34-E942-AB9D-5015607F612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33563" y="4679950"/>
            <a:ext cx="549275" cy="242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</a:t>
            </a:r>
          </a:p>
        </p:txBody>
      </p:sp>
      <p:sp>
        <p:nvSpPr>
          <p:cNvPr id="16394" name="Rectangle 12">
            <a:extLst>
              <a:ext uri="{FF2B5EF4-FFF2-40B4-BE49-F238E27FC236}">
                <a16:creationId xmlns:a16="http://schemas.microsoft.com/office/drawing/2014/main" id="{B08D19C9-CBE5-9D4F-BAC8-5FDC28D83AF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03488" y="4679950"/>
            <a:ext cx="547687" cy="242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2</a:t>
            </a:r>
          </a:p>
        </p:txBody>
      </p:sp>
      <p:sp>
        <p:nvSpPr>
          <p:cNvPr id="16395" name="Rectangle 13">
            <a:extLst>
              <a:ext uri="{FF2B5EF4-FFF2-40B4-BE49-F238E27FC236}">
                <a16:creationId xmlns:a16="http://schemas.microsoft.com/office/drawing/2014/main" id="{C36F2344-D344-544B-9A82-B74730B05E6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73413" y="4679950"/>
            <a:ext cx="547687" cy="242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3</a:t>
            </a:r>
          </a:p>
        </p:txBody>
      </p:sp>
      <p:sp>
        <p:nvSpPr>
          <p:cNvPr id="16396" name="Rectangle 14">
            <a:extLst>
              <a:ext uri="{FF2B5EF4-FFF2-40B4-BE49-F238E27FC236}">
                <a16:creationId xmlns:a16="http://schemas.microsoft.com/office/drawing/2014/main" id="{CB69DFD7-8DB4-0D44-9A32-17AE97B8A1A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63638" y="5045075"/>
            <a:ext cx="549275" cy="242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4</a:t>
            </a:r>
          </a:p>
        </p:txBody>
      </p:sp>
      <p:sp>
        <p:nvSpPr>
          <p:cNvPr id="16397" name="Rectangle 15">
            <a:extLst>
              <a:ext uri="{FF2B5EF4-FFF2-40B4-BE49-F238E27FC236}">
                <a16:creationId xmlns:a16="http://schemas.microsoft.com/office/drawing/2014/main" id="{1DBD0EFA-7EFC-3948-BEAE-3A7798FD3AA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33563" y="5045075"/>
            <a:ext cx="549275" cy="242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5</a:t>
            </a:r>
          </a:p>
        </p:txBody>
      </p:sp>
      <p:sp>
        <p:nvSpPr>
          <p:cNvPr id="16398" name="Rectangle 16">
            <a:extLst>
              <a:ext uri="{FF2B5EF4-FFF2-40B4-BE49-F238E27FC236}">
                <a16:creationId xmlns:a16="http://schemas.microsoft.com/office/drawing/2014/main" id="{717D3247-D60A-234B-A1E0-84325E87E43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03488" y="5045075"/>
            <a:ext cx="547687" cy="242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6</a:t>
            </a:r>
          </a:p>
        </p:txBody>
      </p:sp>
      <p:sp>
        <p:nvSpPr>
          <p:cNvPr id="16399" name="Rectangle 17">
            <a:extLst>
              <a:ext uri="{FF2B5EF4-FFF2-40B4-BE49-F238E27FC236}">
                <a16:creationId xmlns:a16="http://schemas.microsoft.com/office/drawing/2014/main" id="{B5C20AD1-DDB6-F445-BCB6-1D53B4BD08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73413" y="5045075"/>
            <a:ext cx="547687" cy="242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7</a:t>
            </a:r>
          </a:p>
        </p:txBody>
      </p:sp>
      <p:sp>
        <p:nvSpPr>
          <p:cNvPr id="16400" name="Rectangle 18">
            <a:extLst>
              <a:ext uri="{FF2B5EF4-FFF2-40B4-BE49-F238E27FC236}">
                <a16:creationId xmlns:a16="http://schemas.microsoft.com/office/drawing/2014/main" id="{03249035-C5AD-F044-BEEE-ABD27162CD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63638" y="5410200"/>
            <a:ext cx="549275" cy="244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8</a:t>
            </a:r>
          </a:p>
        </p:txBody>
      </p:sp>
      <p:sp>
        <p:nvSpPr>
          <p:cNvPr id="16401" name="Rectangle 19">
            <a:extLst>
              <a:ext uri="{FF2B5EF4-FFF2-40B4-BE49-F238E27FC236}">
                <a16:creationId xmlns:a16="http://schemas.microsoft.com/office/drawing/2014/main" id="{40B2456A-A59B-E14C-A549-7F04A8F8D1E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33563" y="5410200"/>
            <a:ext cx="549275" cy="244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9</a:t>
            </a:r>
          </a:p>
        </p:txBody>
      </p:sp>
      <p:sp>
        <p:nvSpPr>
          <p:cNvPr id="16402" name="Rectangle 20">
            <a:extLst>
              <a:ext uri="{FF2B5EF4-FFF2-40B4-BE49-F238E27FC236}">
                <a16:creationId xmlns:a16="http://schemas.microsoft.com/office/drawing/2014/main" id="{9B23FFEE-E604-8046-ACEC-6445B990675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03488" y="5410200"/>
            <a:ext cx="547687" cy="244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10</a:t>
            </a:r>
          </a:p>
        </p:txBody>
      </p:sp>
      <p:sp>
        <p:nvSpPr>
          <p:cNvPr id="16403" name="Rectangle 21">
            <a:extLst>
              <a:ext uri="{FF2B5EF4-FFF2-40B4-BE49-F238E27FC236}">
                <a16:creationId xmlns:a16="http://schemas.microsoft.com/office/drawing/2014/main" id="{91940082-A15E-6F45-9438-19AEC42C86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73413" y="5410200"/>
            <a:ext cx="547687" cy="244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11</a:t>
            </a:r>
          </a:p>
        </p:txBody>
      </p:sp>
      <p:sp>
        <p:nvSpPr>
          <p:cNvPr id="16404" name="Rectangle 22">
            <a:extLst>
              <a:ext uri="{FF2B5EF4-FFF2-40B4-BE49-F238E27FC236}">
                <a16:creationId xmlns:a16="http://schemas.microsoft.com/office/drawing/2014/main" id="{E33CA1A3-EE2A-924F-B707-8FE915F245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63638" y="5775325"/>
            <a:ext cx="549275" cy="244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12</a:t>
            </a:r>
          </a:p>
        </p:txBody>
      </p:sp>
      <p:sp>
        <p:nvSpPr>
          <p:cNvPr id="16405" name="Rectangle 23">
            <a:extLst>
              <a:ext uri="{FF2B5EF4-FFF2-40B4-BE49-F238E27FC236}">
                <a16:creationId xmlns:a16="http://schemas.microsoft.com/office/drawing/2014/main" id="{B8383A88-8693-6E45-9141-04B1741AA83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33563" y="5775325"/>
            <a:ext cx="549275" cy="244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13</a:t>
            </a:r>
          </a:p>
        </p:txBody>
      </p:sp>
      <p:sp>
        <p:nvSpPr>
          <p:cNvPr id="16406" name="Rectangle 24">
            <a:extLst>
              <a:ext uri="{FF2B5EF4-FFF2-40B4-BE49-F238E27FC236}">
                <a16:creationId xmlns:a16="http://schemas.microsoft.com/office/drawing/2014/main" id="{EE011AF0-4F45-8046-973B-96D41ADC07E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03488" y="5775325"/>
            <a:ext cx="547687" cy="244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14</a:t>
            </a:r>
          </a:p>
        </p:txBody>
      </p:sp>
      <p:sp>
        <p:nvSpPr>
          <p:cNvPr id="16407" name="Rectangle 25">
            <a:extLst>
              <a:ext uri="{FF2B5EF4-FFF2-40B4-BE49-F238E27FC236}">
                <a16:creationId xmlns:a16="http://schemas.microsoft.com/office/drawing/2014/main" id="{49C3645C-2EB2-284A-B60C-F8D31C2E83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173413" y="5775325"/>
            <a:ext cx="547687" cy="244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15</a:t>
            </a:r>
          </a:p>
        </p:txBody>
      </p:sp>
      <p:sp>
        <p:nvSpPr>
          <p:cNvPr id="16408" name="Line 26">
            <a:extLst>
              <a:ext uri="{FF2B5EF4-FFF2-40B4-BE49-F238E27FC236}">
                <a16:creationId xmlns:a16="http://schemas.microsoft.com/office/drawing/2014/main" id="{06B77D1D-1C32-134D-85D5-CCD8156AA1D4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443163" y="3157538"/>
            <a:ext cx="0" cy="121761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6409" name="Rectangle 27">
            <a:extLst>
              <a:ext uri="{FF2B5EF4-FFF2-40B4-BE49-F238E27FC236}">
                <a16:creationId xmlns:a16="http://schemas.microsoft.com/office/drawing/2014/main" id="{E2AD0F49-BA44-644D-B026-6E56C54ACA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73238" y="3584575"/>
            <a:ext cx="547687" cy="242888"/>
          </a:xfrm>
          <a:prstGeom prst="rect">
            <a:avLst/>
          </a:prstGeom>
          <a:noFill/>
          <a:ln w="12700" cap="rnd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pt-PT" altLang="en-US" sz="1600" b="1">
              <a:latin typeface="Helvetica" pitchFamily="2" charset="0"/>
            </a:endParaRPr>
          </a:p>
        </p:txBody>
      </p:sp>
      <p:sp>
        <p:nvSpPr>
          <p:cNvPr id="16410" name="Text Box 28">
            <a:extLst>
              <a:ext uri="{FF2B5EF4-FFF2-40B4-BE49-F238E27FC236}">
                <a16:creationId xmlns:a16="http://schemas.microsoft.com/office/drawing/2014/main" id="{09F21F89-9AC1-0742-B16F-7C9503EE9C34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85750" y="2628900"/>
            <a:ext cx="6667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Nível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 k:</a:t>
            </a:r>
          </a:p>
        </p:txBody>
      </p:sp>
      <p:sp>
        <p:nvSpPr>
          <p:cNvPr id="16411" name="Text Box 29">
            <a:extLst>
              <a:ext uri="{FF2B5EF4-FFF2-40B4-BE49-F238E27FC236}">
                <a16:creationId xmlns:a16="http://schemas.microsoft.com/office/drawing/2014/main" id="{DD924B98-1019-9D47-A4D4-77A21FF9C1D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7463" y="5043488"/>
            <a:ext cx="7239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Nível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k+1:</a:t>
            </a:r>
          </a:p>
        </p:txBody>
      </p:sp>
      <p:sp>
        <p:nvSpPr>
          <p:cNvPr id="16412" name="Rectangle 30">
            <a:extLst>
              <a:ext uri="{FF2B5EF4-FFF2-40B4-BE49-F238E27FC236}">
                <a16:creationId xmlns:a16="http://schemas.microsoft.com/office/drawing/2014/main" id="{095CA73D-357F-0D4F-BFF0-107CB75D924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43163" y="2782888"/>
            <a:ext cx="547687" cy="2428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14</a:t>
            </a:r>
          </a:p>
        </p:txBody>
      </p:sp>
      <p:sp>
        <p:nvSpPr>
          <p:cNvPr id="226335" name="Rectangle 31">
            <a:extLst>
              <a:ext uri="{FF2B5EF4-FFF2-40B4-BE49-F238E27FC236}">
                <a16:creationId xmlns:a16="http://schemas.microsoft.com/office/drawing/2014/main" id="{617B667B-3BFA-7C40-9C92-A31967DF1F7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35225" y="2771775"/>
            <a:ext cx="547688" cy="242888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14</a:t>
            </a:r>
          </a:p>
        </p:txBody>
      </p:sp>
      <p:sp>
        <p:nvSpPr>
          <p:cNvPr id="226336" name="Rectangle 32">
            <a:extLst>
              <a:ext uri="{FF2B5EF4-FFF2-40B4-BE49-F238E27FC236}">
                <a16:creationId xmlns:a16="http://schemas.microsoft.com/office/drawing/2014/main" id="{ACDC9773-7442-3D49-8EC1-0A4AC9750D9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65225" y="5776913"/>
            <a:ext cx="549275" cy="244475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12</a:t>
            </a:r>
          </a:p>
        </p:txBody>
      </p:sp>
      <p:sp>
        <p:nvSpPr>
          <p:cNvPr id="16415" name="Line 33">
            <a:extLst>
              <a:ext uri="{FF2B5EF4-FFF2-40B4-BE49-F238E27FC236}">
                <a16:creationId xmlns:a16="http://schemas.microsoft.com/office/drawing/2014/main" id="{085E0B3E-E865-364D-AC59-11607A9EC30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420938" y="1692275"/>
            <a:ext cx="3175" cy="985838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45720" rIns="45720" anchor="ctr">
            <a:spAutoFit/>
          </a:bodyPr>
          <a:lstStyle/>
          <a:p>
            <a:endParaRPr lang="en-PT"/>
          </a:p>
        </p:txBody>
      </p:sp>
      <p:sp>
        <p:nvSpPr>
          <p:cNvPr id="226338" name="Rectangle 34">
            <a:extLst>
              <a:ext uri="{FF2B5EF4-FFF2-40B4-BE49-F238E27FC236}">
                <a16:creationId xmlns:a16="http://schemas.microsoft.com/office/drawing/2014/main" id="{B53376A4-8092-F048-AABB-82150188A0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62125" y="1976438"/>
            <a:ext cx="547688" cy="242887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14</a:t>
            </a:r>
          </a:p>
        </p:txBody>
      </p:sp>
      <p:sp>
        <p:nvSpPr>
          <p:cNvPr id="226339" name="Rectangle 35">
            <a:extLst>
              <a:ext uri="{FF2B5EF4-FFF2-40B4-BE49-F238E27FC236}">
                <a16:creationId xmlns:a16="http://schemas.microsoft.com/office/drawing/2014/main" id="{7857CF94-86BA-464C-B08B-EEFCAB71D07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65225" y="5048250"/>
            <a:ext cx="547688" cy="242888"/>
          </a:xfrm>
          <a:prstGeom prst="rect">
            <a:avLst/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4*</a:t>
            </a:r>
          </a:p>
        </p:txBody>
      </p:sp>
      <p:sp>
        <p:nvSpPr>
          <p:cNvPr id="226340" name="Rectangle 36">
            <a:extLst>
              <a:ext uri="{FF2B5EF4-FFF2-40B4-BE49-F238E27FC236}">
                <a16:creationId xmlns:a16="http://schemas.microsoft.com/office/drawing/2014/main" id="{DD79845C-4F38-E844-B1C9-7D8E493319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65300" y="3586163"/>
            <a:ext cx="547688" cy="242887"/>
          </a:xfrm>
          <a:prstGeom prst="rect">
            <a:avLst/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4*</a:t>
            </a:r>
          </a:p>
        </p:txBody>
      </p:sp>
      <p:sp>
        <p:nvSpPr>
          <p:cNvPr id="226341" name="Rectangle 37">
            <a:extLst>
              <a:ext uri="{FF2B5EF4-FFF2-40B4-BE49-F238E27FC236}">
                <a16:creationId xmlns:a16="http://schemas.microsoft.com/office/drawing/2014/main" id="{A8DA770B-13B7-6D45-8A40-8F8E063F056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52600" y="3578225"/>
            <a:ext cx="549275" cy="244475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12</a:t>
            </a:r>
          </a:p>
        </p:txBody>
      </p:sp>
      <p:sp>
        <p:nvSpPr>
          <p:cNvPr id="226342" name="Rectangle 38">
            <a:extLst>
              <a:ext uri="{FF2B5EF4-FFF2-40B4-BE49-F238E27FC236}">
                <a16:creationId xmlns:a16="http://schemas.microsoft.com/office/drawing/2014/main" id="{65293085-6D77-E949-ACD1-5910DEBC6D2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65300" y="1976438"/>
            <a:ext cx="549275" cy="244475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12</a:t>
            </a:r>
          </a:p>
        </p:txBody>
      </p:sp>
      <p:sp>
        <p:nvSpPr>
          <p:cNvPr id="16421" name="Text Box 39">
            <a:extLst>
              <a:ext uri="{FF2B5EF4-FFF2-40B4-BE49-F238E27FC236}">
                <a16:creationId xmlns:a16="http://schemas.microsoft.com/office/drawing/2014/main" id="{B97A8C7E-79D2-0949-95D7-C3D6266498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3975" y="2459038"/>
            <a:ext cx="1762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Helvetica" pitchFamily="2" charset="0"/>
              </a:rPr>
              <a:t>0</a:t>
            </a:r>
          </a:p>
        </p:txBody>
      </p:sp>
      <p:sp>
        <p:nvSpPr>
          <p:cNvPr id="16422" name="Text Box 40">
            <a:extLst>
              <a:ext uri="{FF2B5EF4-FFF2-40B4-BE49-F238E27FC236}">
                <a16:creationId xmlns:a16="http://schemas.microsoft.com/office/drawing/2014/main" id="{2D5928A6-E696-4C41-A4A4-A52A17A9D7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25" y="2459038"/>
            <a:ext cx="1762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Helvetica" pitchFamily="2" charset="0"/>
              </a:rPr>
              <a:t>1</a:t>
            </a:r>
          </a:p>
        </p:txBody>
      </p:sp>
      <p:sp>
        <p:nvSpPr>
          <p:cNvPr id="16423" name="Text Box 41">
            <a:extLst>
              <a:ext uri="{FF2B5EF4-FFF2-40B4-BE49-F238E27FC236}">
                <a16:creationId xmlns:a16="http://schemas.microsoft.com/office/drawing/2014/main" id="{EDFBA723-31B8-7146-8FDE-3A9061B7F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5888" y="2459038"/>
            <a:ext cx="176212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Helvetica" pitchFamily="2" charset="0"/>
              </a:rPr>
              <a:t>2</a:t>
            </a:r>
          </a:p>
        </p:txBody>
      </p:sp>
      <p:sp>
        <p:nvSpPr>
          <p:cNvPr id="16424" name="Text Box 42">
            <a:extLst>
              <a:ext uri="{FF2B5EF4-FFF2-40B4-BE49-F238E27FC236}">
                <a16:creationId xmlns:a16="http://schemas.microsoft.com/office/drawing/2014/main" id="{4EAFCE75-B12A-0A40-ABDB-BC5B487C7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5175" y="2459038"/>
            <a:ext cx="176213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200" b="1">
                <a:latin typeface="Helvetica" pitchFamily="2" charset="0"/>
              </a:rPr>
              <a:t>3</a:t>
            </a:r>
          </a:p>
        </p:txBody>
      </p:sp>
      <p:sp>
        <p:nvSpPr>
          <p:cNvPr id="16425" name="Rectangle 43">
            <a:extLst>
              <a:ext uri="{FF2B5EF4-FFF2-40B4-BE49-F238E27FC236}">
                <a16:creationId xmlns:a16="http://schemas.microsoft.com/office/drawing/2014/main" id="{3E85F306-3950-F94C-A1DC-F5B7852DFE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63713" y="1979613"/>
            <a:ext cx="547687" cy="242887"/>
          </a:xfrm>
          <a:prstGeom prst="rect">
            <a:avLst/>
          </a:prstGeom>
          <a:noFill/>
          <a:ln w="12700" cap="rnd">
            <a:solidFill>
              <a:schemeClr val="tx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pt-PT" altLang="en-US" sz="1600" b="1">
              <a:latin typeface="Helvetica" pitchFamily="2" charset="0"/>
            </a:endParaRPr>
          </a:p>
        </p:txBody>
      </p:sp>
      <p:sp>
        <p:nvSpPr>
          <p:cNvPr id="226348" name="Text Box 44">
            <a:extLst>
              <a:ext uri="{FF2B5EF4-FFF2-40B4-BE49-F238E27FC236}">
                <a16:creationId xmlns:a16="http://schemas.microsoft.com/office/drawing/2014/main" id="{4A1B687B-94A9-DA41-81E5-C4FBFCFD3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3473450"/>
            <a:ext cx="76835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Pedido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12</a:t>
            </a:r>
          </a:p>
        </p:txBody>
      </p:sp>
      <p:sp>
        <p:nvSpPr>
          <p:cNvPr id="16427" name="Rectangle 45">
            <a:extLst>
              <a:ext uri="{FF2B5EF4-FFF2-40B4-BE49-F238E27FC236}">
                <a16:creationId xmlns:a16="http://schemas.microsoft.com/office/drawing/2014/main" id="{60426A78-BED6-B440-9713-1AD2601740A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33475" y="2790825"/>
            <a:ext cx="547688" cy="2428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4*</a:t>
            </a:r>
          </a:p>
        </p:txBody>
      </p:sp>
      <p:sp>
        <p:nvSpPr>
          <p:cNvPr id="226350" name="Rectangle 46">
            <a:extLst>
              <a:ext uri="{FF2B5EF4-FFF2-40B4-BE49-F238E27FC236}">
                <a16:creationId xmlns:a16="http://schemas.microsoft.com/office/drawing/2014/main" id="{9B523994-054A-8A46-8EB3-6475582C55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25538" y="2773363"/>
            <a:ext cx="547687" cy="242887"/>
          </a:xfrm>
          <a:prstGeom prst="rect">
            <a:avLst/>
          </a:prstGeom>
          <a:solidFill>
            <a:srgbClr val="00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4*</a:t>
            </a:r>
          </a:p>
        </p:txBody>
      </p:sp>
      <p:sp>
        <p:nvSpPr>
          <p:cNvPr id="226351" name="Rectangle 47">
            <a:extLst>
              <a:ext uri="{FF2B5EF4-FFF2-40B4-BE49-F238E27FC236}">
                <a16:creationId xmlns:a16="http://schemas.microsoft.com/office/drawing/2014/main" id="{9801E7C9-C7CC-1442-AE0B-7D4A5E6483F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33475" y="2784475"/>
            <a:ext cx="549275" cy="244475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Helvetica" pitchFamily="2" charset="0"/>
              </a:rPr>
              <a:t>12</a:t>
            </a:r>
          </a:p>
        </p:txBody>
      </p:sp>
      <p:sp>
        <p:nvSpPr>
          <p:cNvPr id="16430" name="Rectangle 49">
            <a:extLst>
              <a:ext uri="{FF2B5EF4-FFF2-40B4-BE49-F238E27FC236}">
                <a16:creationId xmlns:a16="http://schemas.microsoft.com/office/drawing/2014/main" id="{1B4CDB53-AE9C-124B-9D94-50C547424B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A cache numa hierarquia de memória: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conceitos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63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63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63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263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263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63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2263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263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7" grpId="0" autoUpdateAnimBg="0"/>
      <p:bldP spid="226308" grpId="0" animBg="1" autoUpdateAnimBg="0"/>
      <p:bldP spid="226310" grpId="0" build="p"/>
      <p:bldP spid="226335" grpId="0" animBg="1" autoUpdateAnimBg="0"/>
      <p:bldP spid="226336" grpId="0" animBg="1" autoUpdateAnimBg="0"/>
      <p:bldP spid="226338" grpId="0" animBg="1" autoUpdateAnimBg="0"/>
      <p:bldP spid="226339" grpId="0" animBg="1" autoUpdateAnimBg="0"/>
      <p:bldP spid="226340" grpId="0" animBg="1" autoUpdateAnimBg="0"/>
      <p:bldP spid="226341" grpId="0" animBg="1" autoUpdateAnimBg="0"/>
      <p:bldP spid="226342" grpId="0" animBg="1" autoUpdateAnimBg="0"/>
      <p:bldP spid="226348" grpId="0" autoUpdateAnimBg="0"/>
      <p:bldP spid="226350" grpId="0" animBg="1" autoUpdateAnimBg="0"/>
      <p:bldP spid="226351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>
            <a:extLst>
              <a:ext uri="{FF2B5EF4-FFF2-40B4-BE49-F238E27FC236}">
                <a16:creationId xmlns:a16="http://schemas.microsoft.com/office/drawing/2014/main" id="{3C970724-5E65-BF41-865A-D9C6984288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1559768"/>
            <a:ext cx="8382000" cy="5181600"/>
          </a:xfrm>
        </p:spPr>
        <p:txBody>
          <a:bodyPr/>
          <a:lstStyle/>
          <a:p>
            <a:pPr marL="385763" indent="-385763" eaLnBrk="1" hangingPunct="1">
              <a:lnSpc>
                <a:spcPct val="80000"/>
              </a:lnSpc>
              <a:buFontTx/>
              <a:buNone/>
            </a:pPr>
            <a:r>
              <a:rPr lang="pt-PT" altLang="en-US" sz="2400" b="1" i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Miss Rate</a:t>
            </a:r>
          </a:p>
          <a:p>
            <a:pPr marL="744538" lvl="1" indent="-246063" eaLnBrk="1" hangingPunct="1">
              <a:lnSpc>
                <a:spcPct val="80000"/>
              </a:lnSpc>
            </a:pPr>
            <a:r>
              <a:rPr lang="pt-PT" altLang="en-US" sz="2200" dirty="0">
                <a:ea typeface="ＭＳ Ｐゴシック" panose="020B0600070205080204" pitchFamily="34" charset="-128"/>
              </a:rPr>
              <a:t>percentagem de referências à memória que não tiveram sucesso na </a:t>
            </a:r>
            <a:r>
              <a:rPr lang="pt-PT" altLang="en-US" sz="2200" i="1" dirty="0">
                <a:ea typeface="ＭＳ Ｐゴシック" panose="020B0600070205080204" pitchFamily="34" charset="-128"/>
              </a:rPr>
              <a:t>cache</a:t>
            </a:r>
            <a:r>
              <a:rPr lang="pt-PT" altLang="en-US" sz="2200" dirty="0">
                <a:ea typeface="ＭＳ Ｐゴシック" panose="020B0600070205080204" pitchFamily="34" charset="-128"/>
              </a:rPr>
              <a:t> (#</a:t>
            </a:r>
            <a:r>
              <a:rPr lang="pt-PT" altLang="en-US" sz="2200" i="1" dirty="0">
                <a:ea typeface="ＭＳ Ｐゴシック" panose="020B0600070205080204" pitchFamily="34" charset="-128"/>
              </a:rPr>
              <a:t>misses </a:t>
            </a:r>
            <a:r>
              <a:rPr lang="pt-PT" altLang="en-US" sz="2200" dirty="0">
                <a:ea typeface="ＭＳ Ｐゴシック" panose="020B0600070205080204" pitchFamily="34" charset="-128"/>
              </a:rPr>
              <a:t>/ #acessos)</a:t>
            </a:r>
          </a:p>
          <a:p>
            <a:pPr marL="744538" lvl="1" indent="-246063" eaLnBrk="1" hangingPunct="1">
              <a:lnSpc>
                <a:spcPct val="80000"/>
              </a:lnSpc>
            </a:pPr>
            <a:r>
              <a:rPr lang="pt-PT" altLang="en-US" sz="2200" dirty="0">
                <a:ea typeface="ＭＳ Ｐゴシック" panose="020B0600070205080204" pitchFamily="34" charset="-128"/>
              </a:rPr>
              <a:t>valores típicos:</a:t>
            </a:r>
          </a:p>
          <a:p>
            <a:pPr marL="1146175" lvl="2" indent="-238125" eaLnBrk="1" hangingPunct="1">
              <a:lnSpc>
                <a:spcPct val="80000"/>
              </a:lnSpc>
            </a:pPr>
            <a:r>
              <a:rPr lang="pt-PT" altLang="en-US" sz="2000" dirty="0">
                <a:ea typeface="ＭＳ Ｐゴシック" panose="020B0600070205080204" pitchFamily="34" charset="-128"/>
              </a:rPr>
              <a:t>3-10% para L1</a:t>
            </a:r>
          </a:p>
          <a:p>
            <a:pPr marL="1146175" lvl="2" indent="-238125" eaLnBrk="1" hangingPunct="1">
              <a:lnSpc>
                <a:spcPct val="80000"/>
              </a:lnSpc>
            </a:pPr>
            <a:r>
              <a:rPr lang="pt-PT" altLang="en-US" sz="2000" dirty="0">
                <a:ea typeface="ＭＳ Ｐゴシック" panose="020B0600070205080204" pitchFamily="34" charset="-128"/>
              </a:rPr>
              <a:t>pode ser menor para L2 (&lt; 1%), dependendo do tamanho, etc.</a:t>
            </a:r>
          </a:p>
          <a:p>
            <a:pPr marL="385763" indent="-385763" eaLnBrk="1" hangingPunct="1">
              <a:lnSpc>
                <a:spcPct val="80000"/>
              </a:lnSpc>
              <a:buFontTx/>
              <a:buNone/>
            </a:pPr>
            <a:r>
              <a:rPr lang="pt-PT" altLang="en-US" sz="2400" b="1" i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Hit Time</a:t>
            </a:r>
          </a:p>
          <a:p>
            <a:pPr marL="744538" lvl="1" indent="-246063" eaLnBrk="1" hangingPunct="1">
              <a:lnSpc>
                <a:spcPct val="80000"/>
              </a:lnSpc>
            </a:pPr>
            <a:r>
              <a:rPr lang="pt-PT" altLang="en-US" sz="2200" dirty="0">
                <a:ea typeface="ＭＳ Ｐゴシック" panose="020B0600070205080204" pitchFamily="34" charset="-128"/>
              </a:rPr>
              <a:t>tempo para a </a:t>
            </a:r>
            <a:r>
              <a:rPr lang="pt-PT" altLang="en-US" sz="2200" i="1" dirty="0">
                <a:ea typeface="ＭＳ Ｐゴシック" panose="020B0600070205080204" pitchFamily="34" charset="-128"/>
              </a:rPr>
              <a:t>cache</a:t>
            </a:r>
            <a:r>
              <a:rPr lang="pt-PT" altLang="en-US" sz="2200" dirty="0">
                <a:ea typeface="ＭＳ Ｐゴシック" panose="020B0600070205080204" pitchFamily="34" charset="-128"/>
              </a:rPr>
              <a:t> entregar os dados ao processador (inclui o tempo para verificar se a linha está na </a:t>
            </a:r>
            <a:r>
              <a:rPr lang="pt-PT" altLang="en-US" sz="2200" i="1" dirty="0">
                <a:ea typeface="ＭＳ Ｐゴシック" panose="020B0600070205080204" pitchFamily="34" charset="-128"/>
              </a:rPr>
              <a:t>cache</a:t>
            </a:r>
            <a:r>
              <a:rPr lang="pt-PT" altLang="en-US" sz="2200" dirty="0">
                <a:ea typeface="ＭＳ Ｐゴシック" panose="020B0600070205080204" pitchFamily="34" charset="-128"/>
              </a:rPr>
              <a:t>)</a:t>
            </a:r>
          </a:p>
          <a:p>
            <a:pPr marL="744538" lvl="1" indent="-246063" eaLnBrk="1" hangingPunct="1">
              <a:lnSpc>
                <a:spcPct val="80000"/>
              </a:lnSpc>
            </a:pPr>
            <a:r>
              <a:rPr lang="pt-PT" altLang="en-US" sz="2200" dirty="0">
                <a:ea typeface="ＭＳ Ｐゴシック" panose="020B0600070205080204" pitchFamily="34" charset="-128"/>
              </a:rPr>
              <a:t>valores típicos :</a:t>
            </a:r>
          </a:p>
          <a:p>
            <a:pPr marL="1146175" lvl="2" indent="-238125" eaLnBrk="1" hangingPunct="1">
              <a:lnSpc>
                <a:spcPct val="80000"/>
              </a:lnSpc>
            </a:pPr>
            <a:r>
              <a:rPr lang="pt-PT" altLang="en-US" sz="2000" dirty="0">
                <a:ea typeface="ＭＳ Ｐゴシック" panose="020B0600070205080204" pitchFamily="34" charset="-128"/>
              </a:rPr>
              <a:t>1-2 ciclos de </a:t>
            </a:r>
            <a:r>
              <a:rPr lang="pt-PT" altLang="en-US" sz="2000" i="1" dirty="0" err="1">
                <a:ea typeface="ＭＳ Ｐゴシック" panose="020B0600070205080204" pitchFamily="34" charset="-128"/>
              </a:rPr>
              <a:t>clock</a:t>
            </a:r>
            <a:r>
              <a:rPr lang="pt-PT" altLang="en-US" sz="2000" dirty="0">
                <a:ea typeface="ＭＳ Ｐゴシック" panose="020B0600070205080204" pitchFamily="34" charset="-128"/>
              </a:rPr>
              <a:t> para L1</a:t>
            </a:r>
          </a:p>
          <a:p>
            <a:pPr marL="1146175" lvl="2" indent="-238125" eaLnBrk="1" hangingPunct="1">
              <a:lnSpc>
                <a:spcPct val="80000"/>
              </a:lnSpc>
            </a:pPr>
            <a:r>
              <a:rPr lang="pt-PT" altLang="en-US" sz="2000" dirty="0">
                <a:ea typeface="ＭＳ Ｐゴシック" panose="020B0600070205080204" pitchFamily="34" charset="-128"/>
              </a:rPr>
              <a:t>3-10 ciclos de </a:t>
            </a:r>
            <a:r>
              <a:rPr lang="pt-PT" altLang="en-US" sz="2000" i="1" dirty="0" err="1">
                <a:ea typeface="ＭＳ Ｐゴシック" panose="020B0600070205080204" pitchFamily="34" charset="-128"/>
              </a:rPr>
              <a:t>clock</a:t>
            </a:r>
            <a:r>
              <a:rPr lang="pt-PT" altLang="en-US" sz="2000" dirty="0">
                <a:ea typeface="ＭＳ Ｐゴシック" panose="020B0600070205080204" pitchFamily="34" charset="-128"/>
              </a:rPr>
              <a:t> para L2</a:t>
            </a:r>
          </a:p>
          <a:p>
            <a:pPr marL="385763" indent="-385763" eaLnBrk="1" hangingPunct="1">
              <a:lnSpc>
                <a:spcPct val="80000"/>
              </a:lnSpc>
              <a:buFontTx/>
              <a:buNone/>
            </a:pPr>
            <a:r>
              <a:rPr lang="pt-PT" altLang="en-US" sz="2400" b="1" i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Miss Penalty</a:t>
            </a:r>
          </a:p>
          <a:p>
            <a:pPr marL="744538" lvl="1" indent="-246063" eaLnBrk="1" hangingPunct="1">
              <a:lnSpc>
                <a:spcPct val="80000"/>
              </a:lnSpc>
            </a:pPr>
            <a:r>
              <a:rPr lang="pt-PT" altLang="en-US" sz="2200" dirty="0">
                <a:ea typeface="ＭＳ Ｐゴシック" panose="020B0600070205080204" pitchFamily="34" charset="-128"/>
              </a:rPr>
              <a:t>tempo extra necessário para ir buscar uma linha após </a:t>
            </a:r>
            <a:r>
              <a:rPr lang="pt-PT" altLang="en-US" sz="2200" i="1" dirty="0">
                <a:ea typeface="ＭＳ Ｐゴシック" panose="020B0600070205080204" pitchFamily="34" charset="-128"/>
              </a:rPr>
              <a:t>miss</a:t>
            </a:r>
          </a:p>
          <a:p>
            <a:pPr marL="1146175" lvl="2" indent="-238125" eaLnBrk="1" hangingPunct="1">
              <a:lnSpc>
                <a:spcPct val="80000"/>
              </a:lnSpc>
            </a:pPr>
            <a:r>
              <a:rPr lang="pt-PT" altLang="en-US" sz="2000" dirty="0">
                <a:ea typeface="ＭＳ Ｐゴシック" panose="020B0600070205080204" pitchFamily="34" charset="-128"/>
              </a:rPr>
              <a:t>tipicamente 50-100 ciclos para aceder à memória principal</a:t>
            </a:r>
          </a:p>
        </p:txBody>
      </p:sp>
      <p:sp>
        <p:nvSpPr>
          <p:cNvPr id="18434" name="Rectangle 5">
            <a:extLst>
              <a:ext uri="{FF2B5EF4-FFF2-40B4-BE49-F238E27FC236}">
                <a16:creationId xmlns:a16="http://schemas.microsoft.com/office/drawing/2014/main" id="{4CBC6001-596F-3246-AA35-9BF616A123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A cache numa hierarquia de memória: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métricas de desempenho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73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73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273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273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273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22733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273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2733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>
            <a:extLst>
              <a:ext uri="{FF2B5EF4-FFF2-40B4-BE49-F238E27FC236}">
                <a16:creationId xmlns:a16="http://schemas.microsoft.com/office/drawing/2014/main" id="{6013294B-711E-1A42-8ABE-B855CB7A7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711349"/>
            <a:ext cx="8686800" cy="45259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pt-PT" altLang="en-US" sz="2000" dirty="0">
                <a:ea typeface="ＭＳ Ｐゴシック" panose="020B0600070205080204" pitchFamily="34" charset="-128"/>
              </a:rPr>
              <a:t>Referenciar repetidamente uma variável é positivo! </a:t>
            </a:r>
            <a:br>
              <a:rPr lang="pt-PT" altLang="en-US" sz="2000" dirty="0">
                <a:ea typeface="ＭＳ Ｐゴシック" panose="020B0600070205080204" pitchFamily="34" charset="-128"/>
              </a:rPr>
            </a:br>
            <a:r>
              <a:rPr lang="pt-PT" altLang="en-US" sz="2000" dirty="0">
                <a:ea typeface="ＭＳ Ｐゴシック" panose="020B0600070205080204" pitchFamily="34" charset="-128"/>
              </a:rPr>
              <a:t>						</a:t>
            </a:r>
            <a:r>
              <a:rPr lang="pt-PT" altLang="en-US" sz="2000" b="1" dirty="0">
                <a:solidFill>
                  <a:srgbClr val="990033"/>
                </a:solidFill>
                <a:ea typeface="ＭＳ Ｐゴシック" panose="020B0600070205080204" pitchFamily="34" charset="-128"/>
              </a:rPr>
              <a:t>(localidade temporal)</a:t>
            </a:r>
          </a:p>
          <a:p>
            <a:pPr marL="0" indent="0" eaLnBrk="1" hangingPunct="1">
              <a:buFontTx/>
              <a:buNone/>
            </a:pPr>
            <a:r>
              <a:rPr lang="pt-PT" altLang="en-US" sz="2000" dirty="0">
                <a:ea typeface="ＭＳ Ｐゴシック" panose="020B0600070205080204" pitchFamily="34" charset="-128"/>
              </a:rPr>
              <a:t>Referenciar elementos consecutivos de um </a:t>
            </a:r>
            <a:r>
              <a:rPr lang="pt-PT" altLang="en-US" sz="2000" i="1" dirty="0" err="1">
                <a:ea typeface="ＭＳ Ｐゴシック" panose="020B0600070205080204" pitchFamily="34" charset="-128"/>
              </a:rPr>
              <a:t>array</a:t>
            </a:r>
            <a:r>
              <a:rPr lang="pt-PT" altLang="en-US" sz="2000" dirty="0">
                <a:ea typeface="ＭＳ Ｐゴシック" panose="020B0600070205080204" pitchFamily="34" charset="-128"/>
              </a:rPr>
              <a:t> é positivo! 						</a:t>
            </a:r>
            <a:r>
              <a:rPr lang="pt-PT" altLang="en-US" sz="2000" b="1" dirty="0">
                <a:solidFill>
                  <a:srgbClr val="990033"/>
                </a:solidFill>
                <a:ea typeface="ＭＳ Ｐゴシック" panose="020B0600070205080204" pitchFamily="34" charset="-128"/>
              </a:rPr>
              <a:t>(localidade espacial)</a:t>
            </a:r>
          </a:p>
          <a:p>
            <a:pPr marL="0" indent="0" eaLnBrk="1" hangingPunct="1">
              <a:buFontTx/>
              <a:buNone/>
            </a:pPr>
            <a:r>
              <a:rPr lang="pt-PT" altLang="en-US" sz="1800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Exemplos</a:t>
            </a:r>
            <a:r>
              <a:rPr lang="pt-PT" altLang="en-US" sz="2000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:</a:t>
            </a:r>
          </a:p>
          <a:p>
            <a:pPr marL="536575" lvl="1" indent="-173038" eaLnBrk="1" hangingPunct="1"/>
            <a:r>
              <a:rPr lang="pt-PT" altLang="en-US" sz="1800" b="1" i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cache</a:t>
            </a:r>
            <a:r>
              <a:rPr lang="pt-PT" altLang="en-US" sz="1800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 fria, palavras de 4-</a:t>
            </a:r>
            <a:r>
              <a:rPr lang="pt-PT" altLang="en-US" sz="1800" b="1" i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bytes</a:t>
            </a:r>
            <a:r>
              <a:rPr lang="pt-PT" altLang="en-US" sz="1800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, blocos (linhas) de </a:t>
            </a:r>
            <a:r>
              <a:rPr lang="pt-PT" altLang="en-US" sz="1800" b="1" i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cache</a:t>
            </a:r>
            <a:r>
              <a:rPr lang="pt-PT" altLang="en-US" sz="1800" b="1" dirty="0">
                <a:solidFill>
                  <a:srgbClr val="000099"/>
                </a:solidFill>
                <a:ea typeface="ＭＳ Ｐゴシック" panose="020B0600070205080204" pitchFamily="34" charset="-128"/>
              </a:rPr>
              <a:t> com 4-palavras</a:t>
            </a:r>
          </a:p>
        </p:txBody>
      </p:sp>
      <p:sp>
        <p:nvSpPr>
          <p:cNvPr id="229380" name="Text Box 4">
            <a:extLst>
              <a:ext uri="{FF2B5EF4-FFF2-40B4-BE49-F238E27FC236}">
                <a16:creationId xmlns:a16="http://schemas.microsoft.com/office/drawing/2014/main" id="{B4F46601-38F3-D744-9888-D4BC3539FB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937917"/>
            <a:ext cx="3998913" cy="19891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int sum_array_rows(int a[M][N])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int i, j, sum = 0;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endParaRPr lang="en-US" altLang="en-US" sz="1600" b="1">
              <a:latin typeface="Courier New" panose="02070309020205020404" pitchFamily="49" charset="0"/>
            </a:endParaRP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for (i = 0; i &lt; M; i++)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    for (j = 0; j &lt; N; j++)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        sum += a[i][j];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return sum;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229381" name="Text Box 5">
            <a:extLst>
              <a:ext uri="{FF2B5EF4-FFF2-40B4-BE49-F238E27FC236}">
                <a16:creationId xmlns:a16="http://schemas.microsoft.com/office/drawing/2014/main" id="{178BF399-805A-C14E-BBC3-F9ADDE79BB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3138" y="3960142"/>
            <a:ext cx="3998912" cy="1989138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int sum_array_cols(int a[M][N])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{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int i, j, sum = 0;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endParaRPr lang="en-US" altLang="en-US" sz="1600" b="1">
              <a:latin typeface="Courier New" panose="02070309020205020404" pitchFamily="49" charset="0"/>
            </a:endParaRP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for (j = 0; j &lt; N; j++)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    for (i = 0; i &lt; M; i++)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        sum += a[i][j];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    return sum;</a:t>
            </a:r>
          </a:p>
          <a:p>
            <a:pPr>
              <a:lnSpc>
                <a:spcPct val="85000"/>
              </a:lnSpc>
              <a:spcBef>
                <a:spcPct val="0"/>
              </a:spcBef>
              <a:buFontTx/>
              <a:buNone/>
            </a:pPr>
            <a:r>
              <a:rPr lang="en-US" altLang="en-US" sz="1600" b="1">
                <a:latin typeface="Courier New" panose="02070309020205020404" pitchFamily="49" charset="0"/>
              </a:rPr>
              <a:t>}</a:t>
            </a:r>
          </a:p>
        </p:txBody>
      </p:sp>
      <p:sp>
        <p:nvSpPr>
          <p:cNvPr id="229382" name="Text Box 6">
            <a:extLst>
              <a:ext uri="{FF2B5EF4-FFF2-40B4-BE49-F238E27FC236}">
                <a16:creationId xmlns:a16="http://schemas.microsoft.com/office/drawing/2014/main" id="{F7A313B7-CC6D-4445-B108-2687D756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5957888"/>
            <a:ext cx="14351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i="1">
                <a:latin typeface="Helvetica" pitchFamily="2" charset="0"/>
              </a:rPr>
              <a:t>Miss rate </a:t>
            </a:r>
            <a:r>
              <a:rPr lang="en-US" altLang="en-US" sz="1800" b="1">
                <a:latin typeface="Helvetica" pitchFamily="2" charset="0"/>
              </a:rPr>
              <a:t>= </a:t>
            </a:r>
          </a:p>
        </p:txBody>
      </p:sp>
      <p:sp>
        <p:nvSpPr>
          <p:cNvPr id="229383" name="Text Box 7">
            <a:extLst>
              <a:ext uri="{FF2B5EF4-FFF2-40B4-BE49-F238E27FC236}">
                <a16:creationId xmlns:a16="http://schemas.microsoft.com/office/drawing/2014/main" id="{480BF46E-B7FD-BB43-9BEA-7E9FD2FC3C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5957888"/>
            <a:ext cx="14351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i="1">
                <a:latin typeface="Helvetica" pitchFamily="2" charset="0"/>
              </a:rPr>
              <a:t>Miss rate </a:t>
            </a:r>
            <a:r>
              <a:rPr lang="en-US" altLang="en-US" sz="1800" b="1">
                <a:latin typeface="Helvetica" pitchFamily="2" charset="0"/>
              </a:rPr>
              <a:t>= </a:t>
            </a:r>
          </a:p>
        </p:txBody>
      </p:sp>
      <p:sp>
        <p:nvSpPr>
          <p:cNvPr id="229384" name="Text Box 8">
            <a:extLst>
              <a:ext uri="{FF2B5EF4-FFF2-40B4-BE49-F238E27FC236}">
                <a16:creationId xmlns:a16="http://schemas.microsoft.com/office/drawing/2014/main" id="{EDD5EEC9-A71E-2E48-8B02-17808D428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1700" y="5984875"/>
            <a:ext cx="15367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Helvetica" pitchFamily="2" charset="0"/>
              </a:rPr>
              <a:t>1/4 = 25%</a:t>
            </a:r>
          </a:p>
        </p:txBody>
      </p:sp>
      <p:sp>
        <p:nvSpPr>
          <p:cNvPr id="229385" name="Text Box 9">
            <a:extLst>
              <a:ext uri="{FF2B5EF4-FFF2-40B4-BE49-F238E27FC236}">
                <a16:creationId xmlns:a16="http://schemas.microsoft.com/office/drawing/2014/main" id="{E811C704-DE25-3545-A2C5-C122291EB4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13" y="5984875"/>
            <a:ext cx="1079500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 type="none" w="sm" len="sm"/>
              </a14:hiddenLine>
            </a:ext>
          </a:extLst>
        </p:spPr>
        <p:txBody>
          <a:bodyPr wrap="none" lIns="45720" rIns="45720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rgbClr val="FF0000"/>
                </a:solidFill>
                <a:latin typeface="Helvetica" pitchFamily="2" charset="0"/>
              </a:rPr>
              <a:t>até</a:t>
            </a:r>
            <a:r>
              <a:rPr lang="en-US" altLang="en-US" sz="1800" b="1">
                <a:solidFill>
                  <a:srgbClr val="FF0000"/>
                </a:solidFill>
                <a:latin typeface="Helvetica" pitchFamily="2" charset="0"/>
              </a:rPr>
              <a:t> 100%</a:t>
            </a:r>
          </a:p>
        </p:txBody>
      </p:sp>
      <p:sp>
        <p:nvSpPr>
          <p:cNvPr id="20488" name="Rectangle 11">
            <a:extLst>
              <a:ext uri="{FF2B5EF4-FFF2-40B4-BE49-F238E27FC236}">
                <a16:creationId xmlns:a16="http://schemas.microsoft.com/office/drawing/2014/main" id="{0EED2C2E-BDCB-654A-ADC7-BA2321B9B5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A cache numa hierarquia de memória: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regras na codificação de programas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93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93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293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293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29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229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229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79" grpId="0" build="p"/>
      <p:bldP spid="229380" grpId="0" animBg="1"/>
      <p:bldP spid="229381" grpId="0" animBg="1"/>
      <p:bldP spid="229382" grpId="0"/>
      <p:bldP spid="229383" grpId="0"/>
      <p:bldP spid="229384" grpId="0" autoUpdateAnimBg="0"/>
      <p:bldP spid="22938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>
            <a:extLst>
              <a:ext uri="{FF2B5EF4-FFF2-40B4-BE49-F238E27FC236}">
                <a16:creationId xmlns:a16="http://schemas.microsoft.com/office/drawing/2014/main" id="{31E24469-D78C-CA41-B75F-7F202933DB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552" y="381000"/>
            <a:ext cx="807104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PT" altLang="en-US" sz="2000" b="1" i="1">
                <a:solidFill>
                  <a:schemeClr val="accent2"/>
                </a:solidFill>
              </a:rPr>
              <a:t>A cache em arquiteturas multicore</a:t>
            </a:r>
            <a:endParaRPr lang="en-GB" altLang="en-US" sz="2000" b="1" i="1">
              <a:solidFill>
                <a:schemeClr val="accent2"/>
              </a:solidFill>
            </a:endParaRPr>
          </a:p>
        </p:txBody>
      </p:sp>
      <p:grpSp>
        <p:nvGrpSpPr>
          <p:cNvPr id="22530" name="Group 44">
            <a:extLst>
              <a:ext uri="{FF2B5EF4-FFF2-40B4-BE49-F238E27FC236}">
                <a16:creationId xmlns:a16="http://schemas.microsoft.com/office/drawing/2014/main" id="{114D410A-7655-2240-9A03-399BDD87E7F6}"/>
              </a:ext>
            </a:extLst>
          </p:cNvPr>
          <p:cNvGrpSpPr>
            <a:grpSpLocks/>
          </p:cNvGrpSpPr>
          <p:nvPr/>
        </p:nvGrpSpPr>
        <p:grpSpPr bwMode="auto">
          <a:xfrm>
            <a:off x="1979712" y="1524000"/>
            <a:ext cx="5029200" cy="2895600"/>
            <a:chOff x="228600" y="2057400"/>
            <a:chExt cx="6818434" cy="4343400"/>
          </a:xfrm>
        </p:grpSpPr>
        <p:sp>
          <p:nvSpPr>
            <p:cNvPr id="22532" name="AutoShape 20">
              <a:extLst>
                <a:ext uri="{FF2B5EF4-FFF2-40B4-BE49-F238E27FC236}">
                  <a16:creationId xmlns:a16="http://schemas.microsoft.com/office/drawing/2014/main" id="{D6896504-7D44-0E4F-8FBB-940153E9FC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0" y="4038600"/>
              <a:ext cx="576263" cy="457200"/>
            </a:xfrm>
            <a:prstGeom prst="upDownArrow">
              <a:avLst>
                <a:gd name="adj1" fmla="val 50000"/>
                <a:gd name="adj2" fmla="val 20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33" name="Rectangle 21">
              <a:extLst>
                <a:ext uri="{FF2B5EF4-FFF2-40B4-BE49-F238E27FC236}">
                  <a16:creationId xmlns:a16="http://schemas.microsoft.com/office/drawing/2014/main" id="{3EB50BB9-D1CC-DF4E-B2BA-921C577E42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3600" y="2209800"/>
              <a:ext cx="2624138" cy="1860550"/>
            </a:xfrm>
            <a:prstGeom prst="rect">
              <a:avLst/>
            </a:prstGeom>
            <a:noFill/>
            <a:ln w="25400" cap="rnd">
              <a:solidFill>
                <a:srgbClr val="8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34" name="Rectangle 21">
              <a:extLst>
                <a:ext uri="{FF2B5EF4-FFF2-40B4-BE49-F238E27FC236}">
                  <a16:creationId xmlns:a16="http://schemas.microsoft.com/office/drawing/2014/main" id="{2EE1F558-94D1-C248-82BF-E3621EE10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2362200"/>
              <a:ext cx="2659063" cy="1857375"/>
            </a:xfrm>
            <a:prstGeom prst="rect">
              <a:avLst/>
            </a:prstGeom>
            <a:solidFill>
              <a:schemeClr val="bg1"/>
            </a:solidFill>
            <a:ln w="25400" cap="rnd">
              <a:solidFill>
                <a:srgbClr val="8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35" name="Rectangle 6">
              <a:extLst>
                <a:ext uri="{FF2B5EF4-FFF2-40B4-BE49-F238E27FC236}">
                  <a16:creationId xmlns:a16="http://schemas.microsoft.com/office/drawing/2014/main" id="{FBC54146-500A-D440-9636-693FA2BEF18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571500" y="4457700"/>
              <a:ext cx="1981200" cy="381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200" b="1" dirty="0" err="1">
                  <a:latin typeface="Helvetica" pitchFamily="2" charset="0"/>
                </a:rPr>
                <a:t>memória</a:t>
              </a:r>
              <a:r>
                <a:rPr lang="en-US" altLang="en-US" sz="1200" b="1" dirty="0">
                  <a:latin typeface="Helvetica" pitchFamily="2" charset="0"/>
                </a:rPr>
                <a:t> </a:t>
              </a:r>
              <a:r>
                <a:rPr lang="pt-PT" altLang="en-US" sz="1200" b="1" dirty="0">
                  <a:latin typeface="Helvetica" pitchFamily="2" charset="0"/>
                </a:rPr>
                <a:t>primária</a:t>
              </a:r>
              <a:endParaRPr lang="en-US" altLang="en-US" sz="1200" b="1" dirty="0">
                <a:latin typeface="Helvetica" pitchFamily="2" charset="0"/>
              </a:endParaRPr>
            </a:p>
          </p:txBody>
        </p:sp>
        <p:sp>
          <p:nvSpPr>
            <p:cNvPr id="22536" name="AutoShape 7">
              <a:extLst>
                <a:ext uri="{FF2B5EF4-FFF2-40B4-BE49-F238E27FC236}">
                  <a16:creationId xmlns:a16="http://schemas.microsoft.com/office/drawing/2014/main" id="{3EACA66A-3483-574A-B035-DD6CC67AF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" y="4495800"/>
              <a:ext cx="1792288" cy="444500"/>
            </a:xfrm>
            <a:prstGeom prst="leftRightArrow">
              <a:avLst>
                <a:gd name="adj1" fmla="val 50000"/>
                <a:gd name="adj2" fmla="val 63506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37" name="AutoShape 9">
              <a:extLst>
                <a:ext uri="{FF2B5EF4-FFF2-40B4-BE49-F238E27FC236}">
                  <a16:creationId xmlns:a16="http://schemas.microsoft.com/office/drawing/2014/main" id="{8DA68749-2B43-F140-B5B5-B0ECA2DC3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2400" y="4495800"/>
              <a:ext cx="2819400" cy="533400"/>
            </a:xfrm>
            <a:prstGeom prst="leftRightArrow">
              <a:avLst>
                <a:gd name="adj1" fmla="val 50000"/>
                <a:gd name="adj2" fmla="val 61789"/>
              </a:avLst>
            </a:prstGeom>
            <a:solidFill>
              <a:srgbClr val="99CC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55305" name="Rectangle 10">
              <a:extLst>
                <a:ext uri="{FF2B5EF4-FFF2-40B4-BE49-F238E27FC236}">
                  <a16:creationId xmlns:a16="http://schemas.microsoft.com/office/drawing/2014/main" id="{38DBA575-A09A-1E44-A631-E4B670A15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3372" y="5257800"/>
              <a:ext cx="1142862" cy="48101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en-US" sz="1200" b="1" i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Helvetica" pitchFamily="-1" charset="0"/>
                  <a:ea typeface="+mn-ea"/>
                </a:rPr>
                <a:t>cache </a:t>
              </a:r>
              <a:r>
                <a:rPr lang="en-US" sz="1200" b="1" dirty="0">
                  <a:solidFill>
                    <a:schemeClr val="accent4">
                      <a:lumMod val="50000"/>
                      <a:lumOff val="50000"/>
                    </a:schemeClr>
                  </a:solidFill>
                  <a:latin typeface="Helvetica" pitchFamily="-1" charset="0"/>
                  <a:ea typeface="+mn-ea"/>
                </a:rPr>
                <a:t>L3</a:t>
              </a:r>
            </a:p>
          </p:txBody>
        </p:sp>
        <p:sp>
          <p:nvSpPr>
            <p:cNvPr id="22539" name="Rectangle 11">
              <a:extLst>
                <a:ext uri="{FF2B5EF4-FFF2-40B4-BE49-F238E27FC236}">
                  <a16:creationId xmlns:a16="http://schemas.microsoft.com/office/drawing/2014/main" id="{4D9758E4-1506-A841-9E1E-A42594C3E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638" y="2679700"/>
              <a:ext cx="646112" cy="127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40" name="Rectangle 12">
              <a:extLst>
                <a:ext uri="{FF2B5EF4-FFF2-40B4-BE49-F238E27FC236}">
                  <a16:creationId xmlns:a16="http://schemas.microsoft.com/office/drawing/2014/main" id="{219D6D9E-DDCF-9143-8116-12AAA7ACE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638" y="2806700"/>
              <a:ext cx="646112" cy="127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41" name="Rectangle 13">
              <a:extLst>
                <a:ext uri="{FF2B5EF4-FFF2-40B4-BE49-F238E27FC236}">
                  <a16:creationId xmlns:a16="http://schemas.microsoft.com/office/drawing/2014/main" id="{8BF6DA6D-BA71-BB47-A9BD-2217C9C32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638" y="2933700"/>
              <a:ext cx="646112" cy="127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42" name="Rectangle 14">
              <a:extLst>
                <a:ext uri="{FF2B5EF4-FFF2-40B4-BE49-F238E27FC236}">
                  <a16:creationId xmlns:a16="http://schemas.microsoft.com/office/drawing/2014/main" id="{DC68D6B0-2D7F-D14D-8B8D-0D41F91384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638" y="3060700"/>
              <a:ext cx="646112" cy="127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43" name="Rectangle 15">
              <a:extLst>
                <a:ext uri="{FF2B5EF4-FFF2-40B4-BE49-F238E27FC236}">
                  <a16:creationId xmlns:a16="http://schemas.microsoft.com/office/drawing/2014/main" id="{D42B0E3A-7975-D143-BC63-D02A358A2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7638" y="3187700"/>
              <a:ext cx="646112" cy="12541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44" name="AutoShape 16">
              <a:extLst>
                <a:ext uri="{FF2B5EF4-FFF2-40B4-BE49-F238E27FC236}">
                  <a16:creationId xmlns:a16="http://schemas.microsoft.com/office/drawing/2014/main" id="{7663113A-FF5A-9B42-AFCB-FD02595E9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7888" y="2679700"/>
              <a:ext cx="420687" cy="317500"/>
            </a:xfrm>
            <a:prstGeom prst="rightArrow">
              <a:avLst>
                <a:gd name="adj1" fmla="val 50000"/>
                <a:gd name="adj2" fmla="val 33125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45" name="AutoShape 17">
              <a:extLst>
                <a:ext uri="{FF2B5EF4-FFF2-40B4-BE49-F238E27FC236}">
                  <a16:creationId xmlns:a16="http://schemas.microsoft.com/office/drawing/2014/main" id="{A924D5C4-FC75-0F45-BDC2-0D0963DF990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333750" y="2997200"/>
              <a:ext cx="420688" cy="315913"/>
            </a:xfrm>
            <a:prstGeom prst="rightArrow">
              <a:avLst>
                <a:gd name="adj1" fmla="val 50000"/>
                <a:gd name="adj2" fmla="val 33291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46" name="Rectangle 18">
              <a:extLst>
                <a:ext uri="{FF2B5EF4-FFF2-40B4-BE49-F238E27FC236}">
                  <a16:creationId xmlns:a16="http://schemas.microsoft.com/office/drawing/2014/main" id="{B6DA353F-D1E9-8A49-B2DE-A035B22CEA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575" y="2552700"/>
              <a:ext cx="504825" cy="887413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36000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Helvetica" pitchFamily="2" charset="0"/>
                </a:rPr>
                <a:t>ALU</a:t>
              </a:r>
            </a:p>
          </p:txBody>
        </p:sp>
        <p:sp>
          <p:nvSpPr>
            <p:cNvPr id="22547" name="Text Box 19">
              <a:extLst>
                <a:ext uri="{FF2B5EF4-FFF2-40B4-BE49-F238E27FC236}">
                  <a16:creationId xmlns:a16="http://schemas.microsoft.com/office/drawing/2014/main" id="{9BCCB6F5-EB14-FC43-9F11-3FDBE06161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8244" y="2335427"/>
              <a:ext cx="2090494" cy="415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Helvetica" pitchFamily="2" charset="0"/>
                </a:rPr>
                <a:t>banco de registos</a:t>
              </a:r>
            </a:p>
          </p:txBody>
        </p:sp>
        <p:sp>
          <p:nvSpPr>
            <p:cNvPr id="22548" name="AutoShape 20">
              <a:extLst>
                <a:ext uri="{FF2B5EF4-FFF2-40B4-BE49-F238E27FC236}">
                  <a16:creationId xmlns:a16="http://schemas.microsoft.com/office/drawing/2014/main" id="{BA9515CD-1F4C-C44F-B275-9AD029022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3200" y="3352800"/>
              <a:ext cx="576263" cy="381000"/>
            </a:xfrm>
            <a:prstGeom prst="upDownArrow">
              <a:avLst>
                <a:gd name="adj1" fmla="val 50000"/>
                <a:gd name="adj2" fmla="val 20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49" name="Text Box 22">
              <a:extLst>
                <a:ext uri="{FF2B5EF4-FFF2-40B4-BE49-F238E27FC236}">
                  <a16:creationId xmlns:a16="http://schemas.microsoft.com/office/drawing/2014/main" id="{F6BF9A09-5344-184B-A100-18FBEDA2A8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7461" y="2286000"/>
              <a:ext cx="1859573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solidFill>
                    <a:srgbClr val="800000"/>
                  </a:solidFill>
                  <a:latin typeface="Helvetica" pitchFamily="2" charset="0"/>
                </a:rPr>
                <a:t>Núcleos num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400" b="1" i="1">
                  <a:solidFill>
                    <a:srgbClr val="800000"/>
                  </a:solidFill>
                  <a:latin typeface="Helvetica" pitchFamily="2" charset="0"/>
                </a:rPr>
                <a:t>chip </a:t>
              </a:r>
              <a:r>
                <a:rPr lang="en-US" altLang="en-US" sz="1400" b="1">
                  <a:solidFill>
                    <a:srgbClr val="800000"/>
                  </a:solidFill>
                  <a:latin typeface="Helvetica" pitchFamily="2" charset="0"/>
                </a:rPr>
                <a:t>(</a:t>
              </a:r>
              <a:r>
                <a:rPr lang="en-US" altLang="en-US" sz="1400" b="1" i="1">
                  <a:solidFill>
                    <a:srgbClr val="800000"/>
                  </a:solidFill>
                  <a:latin typeface="Helvetica" pitchFamily="2" charset="0"/>
                </a:rPr>
                <a:t>cores</a:t>
              </a:r>
              <a:r>
                <a:rPr lang="en-US" altLang="en-US" sz="1400" b="1">
                  <a:solidFill>
                    <a:srgbClr val="800000"/>
                  </a:solidFill>
                  <a:latin typeface="Helvetica" pitchFamily="2" charset="0"/>
                </a:rPr>
                <a:t>)</a:t>
              </a:r>
            </a:p>
          </p:txBody>
        </p:sp>
        <p:sp>
          <p:nvSpPr>
            <p:cNvPr id="22550" name="TextBox 54">
              <a:extLst>
                <a:ext uri="{FF2B5EF4-FFF2-40B4-BE49-F238E27FC236}">
                  <a16:creationId xmlns:a16="http://schemas.microsoft.com/office/drawing/2014/main" id="{BE124B81-B762-1B42-A9C1-3DF17A3C40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35475" y="2386013"/>
              <a:ext cx="414338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solidFill>
                    <a:srgbClr val="800000"/>
                  </a:solidFill>
                </a:rPr>
                <a:t>…</a:t>
              </a:r>
            </a:p>
          </p:txBody>
        </p:sp>
        <p:sp>
          <p:nvSpPr>
            <p:cNvPr id="22551" name="Rectangle 10">
              <a:extLst>
                <a:ext uri="{FF2B5EF4-FFF2-40B4-BE49-F238E27FC236}">
                  <a16:creationId xmlns:a16="http://schemas.microsoft.com/office/drawing/2014/main" id="{8EA40903-7055-6C4D-8291-D02E7C02C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3600" y="3733800"/>
              <a:ext cx="1847850" cy="381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200" b="1" i="1">
                  <a:latin typeface="Helvetica" pitchFamily="2" charset="0"/>
                </a:rPr>
                <a:t>caches </a:t>
              </a:r>
              <a:r>
                <a:rPr lang="en-US" altLang="en-US" sz="1200" b="1">
                  <a:latin typeface="Helvetica" pitchFamily="2" charset="0"/>
                </a:rPr>
                <a:t>L1 &amp; L2</a:t>
              </a:r>
            </a:p>
          </p:txBody>
        </p:sp>
        <p:sp>
          <p:nvSpPr>
            <p:cNvPr id="22552" name="Rectangle 10">
              <a:extLst>
                <a:ext uri="{FF2B5EF4-FFF2-40B4-BE49-F238E27FC236}">
                  <a16:creationId xmlns:a16="http://schemas.microsoft.com/office/drawing/2014/main" id="{44438D5F-99B8-1E4B-BB62-6169C8EF6A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400" y="4495800"/>
              <a:ext cx="1543050" cy="3810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Helvetica" pitchFamily="2" charset="0"/>
                </a:rPr>
                <a:t>hub / router</a:t>
              </a:r>
            </a:p>
          </p:txBody>
        </p:sp>
        <p:sp>
          <p:nvSpPr>
            <p:cNvPr id="22553" name="Up-Down Arrow 57">
              <a:extLst>
                <a:ext uri="{FF2B5EF4-FFF2-40B4-BE49-F238E27FC236}">
                  <a16:creationId xmlns:a16="http://schemas.microsoft.com/office/drawing/2014/main" id="{2F6DC712-3041-A842-8946-942F46903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0" y="4876800"/>
              <a:ext cx="484188" cy="1524000"/>
            </a:xfrm>
            <a:prstGeom prst="upDownArrow">
              <a:avLst>
                <a:gd name="adj1" fmla="val 50000"/>
                <a:gd name="adj2" fmla="val 50040"/>
              </a:avLst>
            </a:prstGeom>
            <a:solidFill>
              <a:srgbClr val="A6D0FF"/>
            </a:solidFill>
            <a:ln w="12700">
              <a:solidFill>
                <a:schemeClr val="tx1"/>
              </a:solidFill>
              <a:round/>
              <a:headEnd/>
              <a:tailEnd type="triangle" w="lg" len="med"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17C0C5B5-C7F6-3A4A-B2E5-67847A086A17}"/>
                </a:ext>
              </a:extLst>
            </p:cNvPr>
            <p:cNvSpPr/>
            <p:nvPr/>
          </p:nvSpPr>
          <p:spPr bwMode="auto">
            <a:xfrm>
              <a:off x="1677087" y="2057400"/>
              <a:ext cx="3275775" cy="3886200"/>
            </a:xfrm>
            <a:prstGeom prst="rect">
              <a:avLst/>
            </a:prstGeom>
            <a:noFill/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triangle" w="lg" len="med"/>
            </a:ln>
            <a:effectLst/>
          </p:spPr>
          <p:txBody>
            <a:bodyPr/>
            <a:lstStyle/>
            <a:p>
              <a:pPr algn="ctr" eaLnBrk="1" hangingPunct="1">
                <a:defRPr/>
              </a:pPr>
              <a:endParaRPr lang="en-US" sz="1400">
                <a:latin typeface="Arial" charset="0"/>
                <a:ea typeface="+mn-ea"/>
              </a:endParaRPr>
            </a:p>
          </p:txBody>
        </p:sp>
        <p:sp>
          <p:nvSpPr>
            <p:cNvPr id="22555" name="AutoShape 20">
              <a:extLst>
                <a:ext uri="{FF2B5EF4-FFF2-40B4-BE49-F238E27FC236}">
                  <a16:creationId xmlns:a16="http://schemas.microsoft.com/office/drawing/2014/main" id="{07294F10-CC5E-2A42-8764-E7A27FFE6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3200" y="4114800"/>
              <a:ext cx="576263" cy="381000"/>
            </a:xfrm>
            <a:prstGeom prst="upDownArrow">
              <a:avLst>
                <a:gd name="adj1" fmla="val 50000"/>
                <a:gd name="adj2" fmla="val 20000"/>
              </a:avLst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56" name="Text Box 46">
              <a:extLst>
                <a:ext uri="{FF2B5EF4-FFF2-40B4-BE49-F238E27FC236}">
                  <a16:creationId xmlns:a16="http://schemas.microsoft.com/office/drawing/2014/main" id="{27389650-DE63-5841-8D67-A307FB9E4B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600" y="2292584"/>
              <a:ext cx="1225550" cy="969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800" b="1">
                  <a:solidFill>
                    <a:srgbClr val="000090"/>
                  </a:solidFill>
                  <a:latin typeface="Helvetica" pitchFamily="2" charset="0"/>
                </a:rPr>
                <a:t>CPU</a:t>
              </a:r>
              <a:br>
                <a:rPr lang="en-US" altLang="en-US" sz="1800" b="1">
                  <a:solidFill>
                    <a:srgbClr val="000090"/>
                  </a:solidFill>
                  <a:latin typeface="Helvetica" pitchFamily="2" charset="0"/>
                </a:rPr>
              </a:br>
              <a:r>
                <a:rPr lang="en-US" altLang="en-US" sz="1800" b="1" i="1">
                  <a:solidFill>
                    <a:srgbClr val="000090"/>
                  </a:solidFill>
                  <a:latin typeface="Helvetica" pitchFamily="2" charset="0"/>
                </a:rPr>
                <a:t>chip</a:t>
              </a:r>
            </a:p>
          </p:txBody>
        </p:sp>
        <p:sp>
          <p:nvSpPr>
            <p:cNvPr id="22557" name="AutoShape 20">
              <a:extLst>
                <a:ext uri="{FF2B5EF4-FFF2-40B4-BE49-F238E27FC236}">
                  <a16:creationId xmlns:a16="http://schemas.microsoft.com/office/drawing/2014/main" id="{71FABD40-4A6D-6F46-BDA8-863125EE0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4450" y="4879975"/>
              <a:ext cx="427038" cy="381000"/>
            </a:xfrm>
            <a:prstGeom prst="upDownArrow">
              <a:avLst>
                <a:gd name="adj1" fmla="val 50000"/>
                <a:gd name="adj2" fmla="val 20000"/>
              </a:avLst>
            </a:prstGeom>
            <a:noFill/>
            <a:ln w="12700">
              <a:solidFill>
                <a:schemeClr val="tx1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en-US" sz="1400"/>
            </a:p>
          </p:txBody>
        </p:sp>
        <p:sp>
          <p:nvSpPr>
            <p:cNvPr id="22558" name="TextBox 67">
              <a:extLst>
                <a:ext uri="{FF2B5EF4-FFF2-40B4-BE49-F238E27FC236}">
                  <a16:creationId xmlns:a16="http://schemas.microsoft.com/office/drawing/2014/main" id="{1F34E22B-D1F0-144D-8F9F-458FE02836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4525" y="4038600"/>
              <a:ext cx="415926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>
                  <a:solidFill>
                    <a:srgbClr val="800000"/>
                  </a:solidFill>
                </a:rPr>
                <a:t>…</a:t>
              </a:r>
            </a:p>
          </p:txBody>
        </p:sp>
        <p:cxnSp>
          <p:nvCxnSpPr>
            <p:cNvPr id="38" name="Shape 37">
              <a:extLst>
                <a:ext uri="{FF2B5EF4-FFF2-40B4-BE49-F238E27FC236}">
                  <a16:creationId xmlns:a16="http://schemas.microsoft.com/office/drawing/2014/main" id="{54C88535-EA26-B44B-A887-E2B8639F706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0800000">
              <a:off x="4759157" y="2245520"/>
              <a:ext cx="499330" cy="269081"/>
            </a:xfrm>
            <a:prstGeom prst="curvedConnector3">
              <a:avLst>
                <a:gd name="adj1" fmla="val 50000"/>
              </a:avLst>
            </a:prstGeom>
            <a:noFill/>
            <a:ln w="25400">
              <a:solidFill>
                <a:srgbClr val="800000"/>
              </a:solidFill>
              <a:round/>
              <a:headEnd/>
              <a:tailEnd type="triangle" w="lg" len="lg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Shape 37">
              <a:extLst>
                <a:ext uri="{FF2B5EF4-FFF2-40B4-BE49-F238E27FC236}">
                  <a16:creationId xmlns:a16="http://schemas.microsoft.com/office/drawing/2014/main" id="{35A5FD59-7D55-434B-9486-C0EB027EA00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10800000">
              <a:off x="4496579" y="2438400"/>
              <a:ext cx="764060" cy="345282"/>
            </a:xfrm>
            <a:prstGeom prst="curvedConnector3">
              <a:avLst>
                <a:gd name="adj1" fmla="val 50000"/>
              </a:avLst>
            </a:prstGeom>
            <a:noFill/>
            <a:ln w="25400">
              <a:solidFill>
                <a:srgbClr val="800000"/>
              </a:solidFill>
              <a:round/>
              <a:headEnd/>
              <a:tailEnd type="triangle" w="lg" len="lg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561" name="TextBox 54">
              <a:extLst>
                <a:ext uri="{FF2B5EF4-FFF2-40B4-BE49-F238E27FC236}">
                  <a16:creationId xmlns:a16="http://schemas.microsoft.com/office/drawing/2014/main" id="{125430BF-5E22-C147-A7E5-81C2354857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53000" y="2438400"/>
              <a:ext cx="36353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 b="1">
                  <a:solidFill>
                    <a:srgbClr val="800000"/>
                  </a:solidFill>
                </a:rPr>
                <a:t>…</a:t>
              </a:r>
            </a:p>
          </p:txBody>
        </p:sp>
        <p:sp>
          <p:nvSpPr>
            <p:cNvPr id="22562" name="Rectangle 10">
              <a:extLst>
                <a:ext uri="{FF2B5EF4-FFF2-40B4-BE49-F238E27FC236}">
                  <a16:creationId xmlns:a16="http://schemas.microsoft.com/office/drawing/2014/main" id="{E1172BCD-90D7-104E-AD76-572330E28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3400" y="4572000"/>
              <a:ext cx="205740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200" b="1" i="1">
                  <a:latin typeface="Helvetica" pitchFamily="2" charset="0"/>
                </a:rPr>
                <a:t>fast  interconnect</a:t>
              </a:r>
            </a:p>
          </p:txBody>
        </p:sp>
        <p:sp>
          <p:nvSpPr>
            <p:cNvPr id="22563" name="Rectangle 10">
              <a:extLst>
                <a:ext uri="{FF2B5EF4-FFF2-40B4-BE49-F238E27FC236}">
                  <a16:creationId xmlns:a16="http://schemas.microsoft.com/office/drawing/2014/main" id="{53445673-936E-8043-9B0C-B898B3B48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9600" y="4495800"/>
              <a:ext cx="1695450" cy="38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200" b="1" i="1">
                  <a:latin typeface="Helvetica" pitchFamily="2" charset="0"/>
                </a:rPr>
                <a:t>mem channels</a:t>
              </a:r>
            </a:p>
          </p:txBody>
        </p:sp>
        <p:sp>
          <p:nvSpPr>
            <p:cNvPr id="22564" name="Text Box 46">
              <a:extLst>
                <a:ext uri="{FF2B5EF4-FFF2-40B4-BE49-F238E27FC236}">
                  <a16:creationId xmlns:a16="http://schemas.microsoft.com/office/drawing/2014/main" id="{68AAD96E-88A1-534D-B1A2-0FDFCBFA6B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-5400000">
              <a:off x="3007518" y="5431977"/>
              <a:ext cx="1333502" cy="3755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Helvetica" pitchFamily="2" charset="0"/>
                </a:rPr>
                <a:t>I/O </a:t>
              </a:r>
              <a:r>
                <a:rPr lang="en-US" altLang="en-US" sz="1200" b="1" i="1">
                  <a:latin typeface="Helvetica" pitchFamily="2" charset="0"/>
                </a:rPr>
                <a:t>links</a:t>
              </a:r>
            </a:p>
          </p:txBody>
        </p:sp>
      </p:grpSp>
      <p:sp>
        <p:nvSpPr>
          <p:cNvPr id="22531" name="Text Box 4">
            <a:extLst>
              <a:ext uri="{FF2B5EF4-FFF2-40B4-BE49-F238E27FC236}">
                <a16:creationId xmlns:a16="http://schemas.microsoft.com/office/drawing/2014/main" id="{B4B85BF0-3D73-BD41-980F-70E9B4D6AA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191000"/>
            <a:ext cx="8382000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0725" indent="-263525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sz="2000" b="1" u="sng" dirty="0">
                <a:solidFill>
                  <a:srgbClr val="800000"/>
                </a:solidFill>
              </a:rPr>
              <a:t>Notas</a:t>
            </a:r>
            <a:r>
              <a:rPr lang="pt-PT" altLang="en-US" sz="2000" dirty="0">
                <a:solidFill>
                  <a:srgbClr val="800000"/>
                </a:solidFill>
              </a:rPr>
              <a:t>:</a:t>
            </a:r>
          </a:p>
          <a:p>
            <a:pPr marL="180975" indent="-180975" eaLnBrk="1" hangingPunct="1">
              <a:spcBef>
                <a:spcPts val="600"/>
              </a:spcBef>
            </a:pPr>
            <a:r>
              <a:rPr lang="pt-PT" altLang="en-US" sz="2000" dirty="0">
                <a:solidFill>
                  <a:srgbClr val="800000"/>
                </a:solidFill>
              </a:rPr>
              <a:t>as </a:t>
            </a:r>
            <a:r>
              <a:rPr lang="pt-PT" altLang="en-US" sz="2000" i="1" dirty="0">
                <a:solidFill>
                  <a:srgbClr val="800000"/>
                </a:solidFill>
              </a:rPr>
              <a:t>caches </a:t>
            </a:r>
            <a:r>
              <a:rPr lang="pt-PT" altLang="en-US" sz="2000" dirty="0">
                <a:solidFill>
                  <a:srgbClr val="800000"/>
                </a:solidFill>
              </a:rPr>
              <a:t>L1 de </a:t>
            </a:r>
            <a:r>
              <a:rPr lang="pt-PT" altLang="en-US" sz="2000" u="sng" dirty="0">
                <a:solidFill>
                  <a:srgbClr val="800000"/>
                </a:solidFill>
              </a:rPr>
              <a:t>dados </a:t>
            </a:r>
            <a:r>
              <a:rPr lang="pt-PT" altLang="en-US" sz="2000" dirty="0">
                <a:solidFill>
                  <a:srgbClr val="800000"/>
                </a:solidFill>
              </a:rPr>
              <a:t>e de </a:t>
            </a:r>
            <a:r>
              <a:rPr lang="pt-PT" altLang="en-US" sz="2000" u="sng" dirty="0">
                <a:solidFill>
                  <a:srgbClr val="800000"/>
                </a:solidFill>
              </a:rPr>
              <a:t>instruções </a:t>
            </a:r>
            <a:r>
              <a:rPr lang="pt-PT" altLang="en-US" sz="2000" dirty="0">
                <a:solidFill>
                  <a:srgbClr val="800000"/>
                </a:solidFill>
              </a:rPr>
              <a:t>são normalmente distintas</a:t>
            </a:r>
          </a:p>
          <a:p>
            <a:pPr marL="180975" indent="-180975" eaLnBrk="1" hangingPunct="1">
              <a:spcBef>
                <a:spcPts val="600"/>
              </a:spcBef>
            </a:pPr>
            <a:r>
              <a:rPr lang="pt-PT" altLang="en-US" sz="2000" dirty="0">
                <a:solidFill>
                  <a:srgbClr val="800000"/>
                </a:solidFill>
              </a:rPr>
              <a:t>as </a:t>
            </a:r>
            <a:r>
              <a:rPr lang="pt-PT" altLang="en-US" sz="2000" i="1" dirty="0">
                <a:solidFill>
                  <a:srgbClr val="800000"/>
                </a:solidFill>
              </a:rPr>
              <a:t>caches </a:t>
            </a:r>
            <a:r>
              <a:rPr lang="pt-PT" altLang="en-US" sz="2000" dirty="0">
                <a:solidFill>
                  <a:srgbClr val="800000"/>
                </a:solidFill>
              </a:rPr>
              <a:t>L2 em </a:t>
            </a:r>
            <a:r>
              <a:rPr lang="pt-PT" altLang="en-US" sz="2000" i="1" dirty="0">
                <a:solidFill>
                  <a:srgbClr val="800000"/>
                </a:solidFill>
              </a:rPr>
              <a:t>multicores </a:t>
            </a:r>
            <a:r>
              <a:rPr lang="pt-PT" altLang="en-US" sz="2000" dirty="0">
                <a:solidFill>
                  <a:srgbClr val="800000"/>
                </a:solidFill>
              </a:rPr>
              <a:t>podem ser partilhadas por outras </a:t>
            </a:r>
            <a:r>
              <a:rPr lang="pt-PT" altLang="en-US" sz="2000" i="1" dirty="0">
                <a:solidFill>
                  <a:srgbClr val="800000"/>
                </a:solidFill>
              </a:rPr>
              <a:t>cores</a:t>
            </a:r>
          </a:p>
          <a:p>
            <a:pPr marL="180975" indent="-180975" eaLnBrk="1" hangingPunct="1">
              <a:spcBef>
                <a:spcPts val="600"/>
              </a:spcBef>
            </a:pPr>
            <a:r>
              <a:rPr lang="pt-PT" altLang="en-US" sz="2000" dirty="0">
                <a:solidFill>
                  <a:srgbClr val="800000"/>
                </a:solidFill>
              </a:rPr>
              <a:t>muitos </a:t>
            </a:r>
            <a:r>
              <a:rPr lang="pt-PT" altLang="en-US" sz="2000" i="1" dirty="0">
                <a:solidFill>
                  <a:srgbClr val="800000"/>
                </a:solidFill>
              </a:rPr>
              <a:t>cores </a:t>
            </a:r>
            <a:r>
              <a:rPr lang="pt-PT" altLang="en-US" sz="2000" dirty="0">
                <a:solidFill>
                  <a:srgbClr val="800000"/>
                </a:solidFill>
              </a:rPr>
              <a:t>partilhando uma única memória traz complexidades: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pt-PT" altLang="en-US" sz="2000" dirty="0">
                <a:solidFill>
                  <a:srgbClr val="800000"/>
                </a:solidFill>
              </a:rPr>
              <a:t>manutenção da coerência da informação nas </a:t>
            </a:r>
            <a:r>
              <a:rPr lang="pt-PT" altLang="en-US" sz="2000" i="1" dirty="0">
                <a:solidFill>
                  <a:srgbClr val="800000"/>
                </a:solidFill>
              </a:rPr>
              <a:t>caches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pt-PT" altLang="en-US" sz="2000" dirty="0">
                <a:solidFill>
                  <a:srgbClr val="800000"/>
                </a:solidFill>
              </a:rPr>
              <a:t>encaminhamento e partilha dos circuitos de acesso à memória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pt-PT" altLang="en-US" sz="2000" dirty="0">
              <a:solidFill>
                <a:srgbClr val="800000"/>
              </a:solidFill>
            </a:endParaRPr>
          </a:p>
          <a:p>
            <a:pPr eaLnBrk="1" hangingPunct="1">
              <a:spcBef>
                <a:spcPct val="0"/>
              </a:spcBef>
            </a:pPr>
            <a:endParaRPr lang="en-US" altLang="en-US" sz="20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>
            <a:extLst>
              <a:ext uri="{FF2B5EF4-FFF2-40B4-BE49-F238E27FC236}">
                <a16:creationId xmlns:a16="http://schemas.microsoft.com/office/drawing/2014/main" id="{CB5B3428-601A-1B46-ADAC-33DD2C084C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6" y="381000"/>
            <a:ext cx="8215064" cy="762000"/>
          </a:xfrm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Evolução das arquiteturas multicore</a:t>
            </a:r>
            <a:endParaRPr lang="en-GB" altLang="en-US">
              <a:ea typeface="ＭＳ Ｐゴシック" panose="020B0600070205080204" pitchFamily="34" charset="-128"/>
            </a:endParaRPr>
          </a:p>
        </p:txBody>
      </p:sp>
      <p:pic>
        <p:nvPicPr>
          <p:cNvPr id="24578" name="Picture 2">
            <a:extLst>
              <a:ext uri="{FF2B5EF4-FFF2-40B4-BE49-F238E27FC236}">
                <a16:creationId xmlns:a16="http://schemas.microsoft.com/office/drawing/2014/main" id="{F14001C7-3563-D848-A95A-A1A2D2D1C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4076700"/>
            <a:ext cx="4514850" cy="265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>
            <a:extLst>
              <a:ext uri="{FF2B5EF4-FFF2-40B4-BE49-F238E27FC236}">
                <a16:creationId xmlns:a16="http://schemas.microsoft.com/office/drawing/2014/main" id="{248BFD86-93D4-B54D-8685-89FAA701E9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484313"/>
            <a:ext cx="4392613" cy="228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5">
            <a:extLst>
              <a:ext uri="{FF2B5EF4-FFF2-40B4-BE49-F238E27FC236}">
                <a16:creationId xmlns:a16="http://schemas.microsoft.com/office/drawing/2014/main" id="{7AEC71C8-DCB6-AB4F-8067-570DC66C6E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550" y="2133600"/>
            <a:ext cx="4225925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TextBox 6">
            <a:extLst>
              <a:ext uri="{FF2B5EF4-FFF2-40B4-BE49-F238E27FC236}">
                <a16:creationId xmlns:a16="http://schemas.microsoft.com/office/drawing/2014/main" id="{379AC8CD-3377-FD42-B29B-0C06A6CDD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500" y="1700213"/>
            <a:ext cx="2535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000"/>
              <a:t>The “multicore” GPU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>
            <a:extLst>
              <a:ext uri="{FF2B5EF4-FFF2-40B4-BE49-F238E27FC236}">
                <a16:creationId xmlns:a16="http://schemas.microsoft.com/office/drawing/2014/main" id="{B0FF5E45-24BD-4B47-A827-B14E42EE164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648"/>
            <a:ext cx="8229600" cy="792163"/>
          </a:xfrm>
        </p:spPr>
        <p:txBody>
          <a:bodyPr/>
          <a:lstStyle/>
          <a:p>
            <a:pPr algn="l"/>
            <a:r>
              <a:rPr lang="en-US" altLang="en-US" dirty="0">
                <a:ea typeface="ＭＳ Ｐゴシック" panose="020B0600070205080204" pitchFamily="34" charset="-128"/>
              </a:rPr>
              <a:t>A </a:t>
            </a:r>
            <a:r>
              <a:rPr lang="en-US" altLang="en-US" dirty="0" err="1">
                <a:ea typeface="ＭＳ Ｐゴシック" panose="020B0600070205080204" pitchFamily="34" charset="-128"/>
              </a:rPr>
              <a:t>arquitetura</a:t>
            </a:r>
            <a:r>
              <a:rPr lang="en-US" altLang="en-US" dirty="0">
                <a:ea typeface="ＭＳ Ｐゴシック" panose="020B0600070205080204" pitchFamily="34" charset="-128"/>
              </a:rPr>
              <a:t> dos GPUs Fermi da NVidia</a:t>
            </a:r>
          </a:p>
        </p:txBody>
      </p:sp>
      <p:pic>
        <p:nvPicPr>
          <p:cNvPr id="25602" name="Picture 9" descr="Fermi_block">
            <a:extLst>
              <a:ext uri="{FF2B5EF4-FFF2-40B4-BE49-F238E27FC236}">
                <a16:creationId xmlns:a16="http://schemas.microsoft.com/office/drawing/2014/main" id="{2FD40656-AF58-9544-8E19-DD16674761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349500"/>
            <a:ext cx="3635375" cy="338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10">
            <a:extLst>
              <a:ext uri="{FF2B5EF4-FFF2-40B4-BE49-F238E27FC236}">
                <a16:creationId xmlns:a16="http://schemas.microsoft.com/office/drawing/2014/main" id="{B4CADB37-341A-6849-BB9B-6D3B33EF21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1075"/>
            <a:ext cx="5435600" cy="552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Line 11">
            <a:extLst>
              <a:ext uri="{FF2B5EF4-FFF2-40B4-BE49-F238E27FC236}">
                <a16:creationId xmlns:a16="http://schemas.microsoft.com/office/drawing/2014/main" id="{0350A4C7-05A4-5F45-BAFD-C520F6716CE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364163" y="1052513"/>
            <a:ext cx="647700" cy="1296987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25605" name="Line 12">
            <a:extLst>
              <a:ext uri="{FF2B5EF4-FFF2-40B4-BE49-F238E27FC236}">
                <a16:creationId xmlns:a16="http://schemas.microsoft.com/office/drawing/2014/main" id="{CED1F021-F242-AD48-8A96-1A721B11E60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64163" y="3789363"/>
            <a:ext cx="647700" cy="2663825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25606" name="Text Box 13">
            <a:extLst>
              <a:ext uri="{FF2B5EF4-FFF2-40B4-BE49-F238E27FC236}">
                <a16:creationId xmlns:a16="http://schemas.microsoft.com/office/drawing/2014/main" id="{0A1613DC-389A-A94E-81C9-32801F9A1B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5157788"/>
            <a:ext cx="18224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006600"/>
                </a:solidFill>
                <a:cs typeface="Arial" panose="020B0604020202020204" pitchFamily="34" charset="0"/>
              </a:rPr>
              <a:t>Fermi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006600"/>
                </a:solidFill>
                <a:cs typeface="Arial" panose="020B0604020202020204" pitchFamily="34" charset="0"/>
              </a:rPr>
              <a:t>Streaming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006600"/>
                </a:solidFill>
                <a:cs typeface="Arial" panose="020B0604020202020204" pitchFamily="34" charset="0"/>
              </a:rPr>
              <a:t>Multiprocessor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solidFill>
                  <a:srgbClr val="006600"/>
                </a:solidFill>
                <a:cs typeface="Arial" panose="020B0604020202020204" pitchFamily="34" charset="0"/>
              </a:rPr>
              <a:t>(SM)</a:t>
            </a:r>
          </a:p>
        </p:txBody>
      </p:sp>
      <p:sp>
        <p:nvSpPr>
          <p:cNvPr id="25607" name="Text Box 14">
            <a:extLst>
              <a:ext uri="{FF2B5EF4-FFF2-40B4-BE49-F238E27FC236}">
                <a16:creationId xmlns:a16="http://schemas.microsoft.com/office/drawing/2014/main" id="{D97BFDA1-FBAD-404A-A455-6258E7E20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4388" y="5734050"/>
            <a:ext cx="1530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Fermi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1800">
                <a:cs typeface="Arial" panose="020B0604020202020204" pitchFamily="34" charset="0"/>
              </a:rPr>
              <a:t>Architecture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>
            <a:extLst>
              <a:ext uri="{FF2B5EF4-FFF2-40B4-BE49-F238E27FC236}">
                <a16:creationId xmlns:a16="http://schemas.microsoft.com/office/drawing/2014/main" id="{A20489CA-751D-4D43-8024-181DC9985A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6" y="333375"/>
            <a:ext cx="8518277" cy="792163"/>
          </a:xfrm>
        </p:spPr>
        <p:txBody>
          <a:bodyPr/>
          <a:lstStyle/>
          <a:p>
            <a:pPr algn="l"/>
            <a:r>
              <a:rPr lang="en-GB" altLang="en-US" dirty="0" err="1">
                <a:ea typeface="ＭＳ Ｐゴシック" panose="020B0600070205080204" pitchFamily="34" charset="-128"/>
              </a:rPr>
              <a:t>Fermi</a:t>
            </a:r>
            <a:r>
              <a:rPr lang="en-GB" altLang="en-US" dirty="0" err="1">
                <a:latin typeface="Symbol" pitchFamily="2" charset="2"/>
                <a:ea typeface="ＭＳ Ｐゴシック" panose="020B0600070205080204" pitchFamily="34" charset="-128"/>
              </a:rPr>
              <a:t>®</a:t>
            </a:r>
            <a:r>
              <a:rPr lang="en-GB" altLang="en-US" dirty="0" err="1">
                <a:ea typeface="ＭＳ Ｐゴシック" panose="020B0600070205080204" pitchFamily="34" charset="-128"/>
              </a:rPr>
              <a:t>Kepler</a:t>
            </a:r>
            <a:r>
              <a:rPr lang="en-GB" altLang="en-US" dirty="0" err="1">
                <a:latin typeface="Symbol" pitchFamily="2" charset="2"/>
                <a:ea typeface="ＭＳ Ｐゴシック" panose="020B0600070205080204" pitchFamily="34" charset="-128"/>
              </a:rPr>
              <a:t>®</a:t>
            </a:r>
            <a:r>
              <a:rPr lang="en-GB" altLang="en-US" dirty="0" err="1">
                <a:ea typeface="ＭＳ Ｐゴシック" panose="020B0600070205080204" pitchFamily="34" charset="-128"/>
              </a:rPr>
              <a:t>Maxwell</a:t>
            </a:r>
            <a:r>
              <a:rPr lang="en-GB" altLang="en-US" dirty="0" err="1">
                <a:latin typeface="Symbol" pitchFamily="2" charset="2"/>
                <a:ea typeface="ＭＳ Ｐゴシック" panose="020B0600070205080204" pitchFamily="34" charset="-128"/>
              </a:rPr>
              <a:t>®</a:t>
            </a:r>
            <a:r>
              <a:rPr lang="en-GB" altLang="en-US" dirty="0" err="1">
                <a:ea typeface="ＭＳ Ｐゴシック" panose="020B0600070205080204" pitchFamily="34" charset="-128"/>
              </a:rPr>
              <a:t>Pascal</a:t>
            </a:r>
            <a:r>
              <a:rPr lang="en-GB" altLang="en-US" dirty="0" err="1">
                <a:latin typeface="Symbol" pitchFamily="2" charset="2"/>
                <a:ea typeface="ＭＳ Ｐゴシック" panose="020B0600070205080204" pitchFamily="34" charset="-128"/>
              </a:rPr>
              <a:t>®</a:t>
            </a:r>
            <a:r>
              <a:rPr lang="en-GB" altLang="en-US" dirty="0" err="1">
                <a:ea typeface="ＭＳ Ｐゴシック" panose="020B0600070205080204" pitchFamily="34" charset="-128"/>
              </a:rPr>
              <a:t>Volta</a:t>
            </a:r>
            <a:r>
              <a:rPr lang="en-GB" altLang="en-US" dirty="0">
                <a:ea typeface="ＭＳ Ｐゴシック" panose="020B0600070205080204" pitchFamily="34" charset="-128"/>
              </a:rPr>
              <a:t>:</a:t>
            </a:r>
            <a:br>
              <a:rPr lang="en-GB" altLang="en-US" dirty="0">
                <a:ea typeface="ＭＳ Ｐゴシック" panose="020B0600070205080204" pitchFamily="34" charset="-128"/>
              </a:rPr>
            </a:br>
            <a:r>
              <a:rPr lang="en-GB" altLang="en-US" dirty="0" err="1">
                <a:ea typeface="ＭＳ Ｐゴシック" panose="020B0600070205080204" pitchFamily="34" charset="-128"/>
              </a:rPr>
              <a:t>arquitetura</a:t>
            </a:r>
            <a:r>
              <a:rPr lang="en-GB" altLang="en-US" dirty="0">
                <a:ea typeface="ＭＳ Ｐゴシック" panose="020B0600070205080204" pitchFamily="34" charset="-128"/>
              </a:rPr>
              <a:t> do Tesla GV100</a:t>
            </a:r>
          </a:p>
        </p:txBody>
      </p:sp>
      <p:pic>
        <p:nvPicPr>
          <p:cNvPr id="27650" name="Picture 3">
            <a:extLst>
              <a:ext uri="{FF2B5EF4-FFF2-40B4-BE49-F238E27FC236}">
                <a16:creationId xmlns:a16="http://schemas.microsoft.com/office/drawing/2014/main" id="{D6E2F35D-A2BA-6143-8985-37091E693B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43038"/>
            <a:ext cx="7561263" cy="430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4">
            <a:extLst>
              <a:ext uri="{FF2B5EF4-FFF2-40B4-BE49-F238E27FC236}">
                <a16:creationId xmlns:a16="http://schemas.microsoft.com/office/drawing/2014/main" id="{0B3998AB-2F48-6A46-B0F8-D54B0BDABE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5732463"/>
            <a:ext cx="1512888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6">
            <a:extLst>
              <a:ext uri="{FF2B5EF4-FFF2-40B4-BE49-F238E27FC236}">
                <a16:creationId xmlns:a16="http://schemas.microsoft.com/office/drawing/2014/main" id="{1A2EF805-DC5C-6044-9F52-B26F70200A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044700"/>
            <a:ext cx="3635375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7">
            <a:extLst>
              <a:ext uri="{FF2B5EF4-FFF2-40B4-BE49-F238E27FC236}">
                <a16:creationId xmlns:a16="http://schemas.microsoft.com/office/drawing/2014/main" id="{6FC76E3A-63D7-7A47-8D5E-99533039B0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3429000"/>
            <a:ext cx="12414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5E33890-D4ED-884B-AC56-22FEF517F858}"/>
              </a:ext>
            </a:extLst>
          </p:cNvPr>
          <p:cNvSpPr/>
          <p:nvPr/>
        </p:nvSpPr>
        <p:spPr>
          <a:xfrm>
            <a:off x="1940472" y="5840194"/>
            <a:ext cx="33844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altLang="en-US" sz="2000" b="1" dirty="0">
                <a:solidFill>
                  <a:srgbClr val="C00000"/>
                </a:solidFill>
              </a:rPr>
              <a:t>Tesla:</a:t>
            </a:r>
          </a:p>
          <a:p>
            <a:pPr algn="ctr"/>
            <a:r>
              <a:rPr lang="en-GB" sz="2000" b="1" dirty="0" err="1">
                <a:solidFill>
                  <a:srgbClr val="C00000"/>
                </a:solidFill>
              </a:rPr>
              <a:t>gama</a:t>
            </a:r>
            <a:r>
              <a:rPr lang="en-GB" sz="2000" b="1" dirty="0">
                <a:solidFill>
                  <a:srgbClr val="C00000"/>
                </a:solidFill>
              </a:rPr>
              <a:t> </a:t>
            </a:r>
            <a:r>
              <a:rPr lang="en-GB" sz="2000" b="1" dirty="0" err="1">
                <a:solidFill>
                  <a:srgbClr val="C00000"/>
                </a:solidFill>
              </a:rPr>
              <a:t>alta</a:t>
            </a:r>
            <a:r>
              <a:rPr lang="en-GB" sz="2000" b="1" dirty="0">
                <a:solidFill>
                  <a:srgbClr val="C00000"/>
                </a:solidFill>
              </a:rPr>
              <a:t> da NVidia (HPC)</a:t>
            </a:r>
            <a:endParaRPr lang="en-PT" sz="2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>
            <a:extLst>
              <a:ext uri="{FF2B5EF4-FFF2-40B4-BE49-F238E27FC236}">
                <a16:creationId xmlns:a16="http://schemas.microsoft.com/office/drawing/2014/main" id="{2E7EF3F1-C13F-0E4E-B053-A871336D3F2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79388" y="44624"/>
            <a:ext cx="8518525" cy="792162"/>
          </a:xfrm>
        </p:spPr>
        <p:txBody>
          <a:bodyPr/>
          <a:lstStyle/>
          <a:p>
            <a:pPr algn="l"/>
            <a:r>
              <a:rPr lang="en-US" altLang="en-US">
                <a:ea typeface="ＭＳ Ｐゴシック" panose="020B0600070205080204" pitchFamily="34" charset="-128"/>
              </a:rPr>
              <a:t>Evolução das microarquiteturas de CPUs da Intel</a:t>
            </a:r>
          </a:p>
        </p:txBody>
      </p:sp>
      <p:grpSp>
        <p:nvGrpSpPr>
          <p:cNvPr id="2" name="Group 67">
            <a:extLst>
              <a:ext uri="{FF2B5EF4-FFF2-40B4-BE49-F238E27FC236}">
                <a16:creationId xmlns:a16="http://schemas.microsoft.com/office/drawing/2014/main" id="{981C1721-D650-2944-9FAB-7C6E10C83EA8}"/>
              </a:ext>
            </a:extLst>
          </p:cNvPr>
          <p:cNvGrpSpPr>
            <a:grpSpLocks/>
          </p:cNvGrpSpPr>
          <p:nvPr/>
        </p:nvGrpSpPr>
        <p:grpSpPr bwMode="auto">
          <a:xfrm>
            <a:off x="4140200" y="3213100"/>
            <a:ext cx="4795838" cy="3559175"/>
            <a:chOff x="-446530" y="1593548"/>
            <a:chExt cx="7858568" cy="4672125"/>
          </a:xfrm>
        </p:grpSpPr>
        <p:sp>
          <p:nvSpPr>
            <p:cNvPr id="14" name="Rectangle 3">
              <a:extLst>
                <a:ext uri="{FF2B5EF4-FFF2-40B4-BE49-F238E27FC236}">
                  <a16:creationId xmlns:a16="http://schemas.microsoft.com/office/drawing/2014/main" id="{215C495F-DAEA-4344-8B91-1B647EB9D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098" y="3664954"/>
              <a:ext cx="5030940" cy="2592383"/>
            </a:xfrm>
            <a:prstGeom prst="rect">
              <a:avLst/>
            </a:prstGeom>
            <a:solidFill>
              <a:srgbClr val="FF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b" anchorCtr="1"/>
            <a:lstStyle/>
            <a:p>
              <a:pPr algn="ctr" eaLnBrk="1" hangingPunct="1">
                <a:defRPr/>
              </a:pPr>
              <a:endParaRPr lang="en-GB" sz="1600">
                <a:latin typeface="Arial" charset="0"/>
                <a:ea typeface="+mn-ea"/>
              </a:endParaRPr>
            </a:p>
          </p:txBody>
        </p:sp>
        <p:sp>
          <p:nvSpPr>
            <p:cNvPr id="29703" name="Rectangle 4">
              <a:extLst>
                <a:ext uri="{FF2B5EF4-FFF2-40B4-BE49-F238E27FC236}">
                  <a16:creationId xmlns:a16="http://schemas.microsoft.com/office/drawing/2014/main" id="{643E0D9C-DCEC-DA42-A286-31D9496B0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0038" y="3965575"/>
              <a:ext cx="4495800" cy="838200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/>
                <a:t>Unid 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/>
                <a:t>Func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en-US" altLang="en-US" sz="1100"/>
            </a:p>
          </p:txBody>
        </p:sp>
        <p:sp>
          <p:nvSpPr>
            <p:cNvPr id="16" name="Rectangle 5">
              <a:extLst>
                <a:ext uri="{FF2B5EF4-FFF2-40B4-BE49-F238E27FC236}">
                  <a16:creationId xmlns:a16="http://schemas.microsoft.com/office/drawing/2014/main" id="{262FD5F4-F74E-584C-A642-38AD6656CD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2314" y="1628975"/>
              <a:ext cx="4950298" cy="1775491"/>
            </a:xfrm>
            <a:prstGeom prst="rect">
              <a:avLst/>
            </a:prstGeom>
            <a:solidFill>
              <a:srgbClr val="FF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Ctr="1"/>
            <a:lstStyle/>
            <a:p>
              <a:pPr algn="ctr" eaLnBrk="1" hangingPunct="1">
                <a:defRPr/>
              </a:pPr>
              <a:endParaRPr lang="en-GB" sz="1600">
                <a:latin typeface="Arial" charset="0"/>
                <a:ea typeface="+mn-ea"/>
              </a:endParaRPr>
            </a:p>
          </p:txBody>
        </p:sp>
        <p:sp>
          <p:nvSpPr>
            <p:cNvPr id="29705" name="Rectangle 6">
              <a:extLst>
                <a:ext uri="{FF2B5EF4-FFF2-40B4-BE49-F238E27FC236}">
                  <a16:creationId xmlns:a16="http://schemas.microsoft.com/office/drawing/2014/main" id="{259AC9AF-AA87-8C4C-A224-B0415CE3F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6238" y="4117975"/>
              <a:ext cx="533400" cy="4572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Integer/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Branch</a:t>
              </a:r>
            </a:p>
          </p:txBody>
        </p:sp>
        <p:sp>
          <p:nvSpPr>
            <p:cNvPr id="29706" name="Rectangle 7">
              <a:extLst>
                <a:ext uri="{FF2B5EF4-FFF2-40B4-BE49-F238E27FC236}">
                  <a16:creationId xmlns:a16="http://schemas.microsoft.com/office/drawing/2014/main" id="{1F786CC1-D25D-BD41-B1EE-45613A174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5438" y="4117975"/>
              <a:ext cx="533400" cy="4572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FP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Add</a:t>
              </a:r>
            </a:p>
          </p:txBody>
        </p:sp>
        <p:sp>
          <p:nvSpPr>
            <p:cNvPr id="29707" name="Rectangle 8">
              <a:extLst>
                <a:ext uri="{FF2B5EF4-FFF2-40B4-BE49-F238E27FC236}">
                  <a16:creationId xmlns:a16="http://schemas.microsoft.com/office/drawing/2014/main" id="{D00F5403-CA5D-2E4A-A371-4C9B1887B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5038" y="4117975"/>
              <a:ext cx="533400" cy="4572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FP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Mult/Div</a:t>
              </a:r>
            </a:p>
          </p:txBody>
        </p:sp>
        <p:sp>
          <p:nvSpPr>
            <p:cNvPr id="29708" name="Rectangle 9">
              <a:extLst>
                <a:ext uri="{FF2B5EF4-FFF2-40B4-BE49-F238E27FC236}">
                  <a16:creationId xmlns:a16="http://schemas.microsoft.com/office/drawing/2014/main" id="{73CAA1A5-8C42-9E4B-8AD8-5C32FFE22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4638" y="4117975"/>
              <a:ext cx="533400" cy="4572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Load</a:t>
              </a:r>
            </a:p>
          </p:txBody>
        </p:sp>
        <p:sp>
          <p:nvSpPr>
            <p:cNvPr id="29709" name="Rectangle 10">
              <a:extLst>
                <a:ext uri="{FF2B5EF4-FFF2-40B4-BE49-F238E27FC236}">
                  <a16:creationId xmlns:a16="http://schemas.microsoft.com/office/drawing/2014/main" id="{C9C943B5-A90F-C749-983C-AB7AD33A8A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4238" y="4117975"/>
              <a:ext cx="533400" cy="4572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Store</a:t>
              </a:r>
            </a:p>
          </p:txBody>
        </p:sp>
        <p:sp>
          <p:nvSpPr>
            <p:cNvPr id="22" name="Rectangle 11">
              <a:extLst>
                <a:ext uri="{FF2B5EF4-FFF2-40B4-BE49-F238E27FC236}">
                  <a16:creationId xmlns:a16="http://schemas.microsoft.com/office/drawing/2014/main" id="{D2BA1E3A-EF96-064C-A556-697DA35E4C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8676" y="2033254"/>
              <a:ext cx="837623" cy="1066962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sz="1050" dirty="0">
                  <a:solidFill>
                    <a:schemeClr val="bg1"/>
                  </a:solidFill>
                  <a:latin typeface="Arial" pitchFamily="-1" charset="0"/>
                  <a:ea typeface="+mn-ea"/>
                </a:rPr>
                <a:t>Instruction</a:t>
              </a:r>
            </a:p>
            <a:p>
              <a:pPr algn="ctr" eaLnBrk="1" hangingPunct="1">
                <a:defRPr/>
              </a:pPr>
              <a:r>
                <a:rPr lang="en-US" sz="1050" dirty="0">
                  <a:solidFill>
                    <a:schemeClr val="bg1"/>
                  </a:solidFill>
                  <a:latin typeface="Arial" pitchFamily="-1" charset="0"/>
                  <a:ea typeface="+mn-ea"/>
                </a:rPr>
                <a:t>Cache</a:t>
              </a:r>
            </a:p>
          </p:txBody>
        </p:sp>
        <p:sp>
          <p:nvSpPr>
            <p:cNvPr id="29711" name="Rectangle 12">
              <a:extLst>
                <a:ext uri="{FF2B5EF4-FFF2-40B4-BE49-F238E27FC236}">
                  <a16:creationId xmlns:a16="http://schemas.microsoft.com/office/drawing/2014/main" id="{157D2D85-FF84-5341-9EB2-E97C4E1AC9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4163" y="5537200"/>
              <a:ext cx="1143000" cy="542925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solidFill>
                    <a:schemeClr val="bg1"/>
                  </a:solidFill>
                </a:rPr>
                <a:t>Data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solidFill>
                    <a:schemeClr val="bg1"/>
                  </a:solidFill>
                </a:rPr>
                <a:t>Cache</a:t>
              </a:r>
            </a:p>
          </p:txBody>
        </p:sp>
        <p:sp>
          <p:nvSpPr>
            <p:cNvPr id="29712" name="Rectangle 13">
              <a:extLst>
                <a:ext uri="{FF2B5EF4-FFF2-40B4-BE49-F238E27FC236}">
                  <a16:creationId xmlns:a16="http://schemas.microsoft.com/office/drawing/2014/main" id="{6CFF820A-81C7-7544-91A9-D892CD776A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5013" y="1957388"/>
              <a:ext cx="914400" cy="5334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solidFill>
                    <a:schemeClr val="bg1"/>
                  </a:solidFill>
                </a:rPr>
                <a:t>Fetch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100">
                  <a:solidFill>
                    <a:schemeClr val="bg1"/>
                  </a:solidFill>
                </a:rPr>
                <a:t>Control</a:t>
              </a:r>
            </a:p>
          </p:txBody>
        </p:sp>
        <p:sp>
          <p:nvSpPr>
            <p:cNvPr id="29713" name="Rectangle 14">
              <a:extLst>
                <a:ext uri="{FF2B5EF4-FFF2-40B4-BE49-F238E27FC236}">
                  <a16:creationId xmlns:a16="http://schemas.microsoft.com/office/drawing/2014/main" id="{F4D2A6C6-6F65-D741-A710-D8340A6EA6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45013" y="2566988"/>
              <a:ext cx="914400" cy="5334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bg1"/>
                  </a:solidFill>
                </a:rPr>
                <a:t>Instruction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bg1"/>
                  </a:solidFill>
                </a:rPr>
                <a:t>Decode</a:t>
              </a:r>
            </a:p>
          </p:txBody>
        </p:sp>
        <p:sp>
          <p:nvSpPr>
            <p:cNvPr id="29714" name="Line 15">
              <a:extLst>
                <a:ext uri="{FF2B5EF4-FFF2-40B4-BE49-F238E27FC236}">
                  <a16:creationId xmlns:a16="http://schemas.microsoft.com/office/drawing/2014/main" id="{0E467E10-9471-FE48-94E4-50035D2103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9413" y="2185988"/>
              <a:ext cx="838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15" name="Line 16">
              <a:extLst>
                <a:ext uri="{FF2B5EF4-FFF2-40B4-BE49-F238E27FC236}">
                  <a16:creationId xmlns:a16="http://schemas.microsoft.com/office/drawing/2014/main" id="{5D73AE7C-99A1-2647-B5C6-5C9F98DCDC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459413" y="2795588"/>
              <a:ext cx="8382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16" name="Line 17">
              <a:extLst>
                <a:ext uri="{FF2B5EF4-FFF2-40B4-BE49-F238E27FC236}">
                  <a16:creationId xmlns:a16="http://schemas.microsoft.com/office/drawing/2014/main" id="{0BB56637-1D9A-A243-B3D7-891356E096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3638" y="3076575"/>
              <a:ext cx="1587" cy="812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17" name="Freeform 18">
              <a:extLst>
                <a:ext uri="{FF2B5EF4-FFF2-40B4-BE49-F238E27FC236}">
                  <a16:creationId xmlns:a16="http://schemas.microsoft.com/office/drawing/2014/main" id="{876B6537-B252-8C45-883A-DA05E4F33C5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992438" y="2043113"/>
              <a:ext cx="1579562" cy="2074862"/>
            </a:xfrm>
            <a:custGeom>
              <a:avLst/>
              <a:gdLst>
                <a:gd name="T0" fmla="*/ 0 w 144"/>
                <a:gd name="T1" fmla="*/ 0 h 864"/>
                <a:gd name="T2" fmla="*/ 2147483646 w 144"/>
                <a:gd name="T3" fmla="*/ 0 h 864"/>
                <a:gd name="T4" fmla="*/ 2147483646 w 144"/>
                <a:gd name="T5" fmla="*/ 2147483646 h 864"/>
                <a:gd name="T6" fmla="*/ 0 60000 65536"/>
                <a:gd name="T7" fmla="*/ 0 60000 65536"/>
                <a:gd name="T8" fmla="*/ 0 60000 65536"/>
                <a:gd name="T9" fmla="*/ 0 w 144"/>
                <a:gd name="T10" fmla="*/ 0 h 864"/>
                <a:gd name="T11" fmla="*/ 144 w 144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" h="864">
                  <a:moveTo>
                    <a:pt x="0" y="0"/>
                  </a:moveTo>
                  <a:lnTo>
                    <a:pt x="144" y="0"/>
                  </a:lnTo>
                  <a:lnTo>
                    <a:pt x="144" y="864"/>
                  </a:lnTo>
                </a:path>
              </a:pathLst>
            </a:custGeom>
            <a:noFill/>
            <a:ln w="28575">
              <a:solidFill>
                <a:schemeClr val="tx1"/>
              </a:solidFill>
              <a:prstDash val="sysDot"/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18" name="Line 19">
              <a:extLst>
                <a:ext uri="{FF2B5EF4-FFF2-40B4-BE49-F238E27FC236}">
                  <a16:creationId xmlns:a16="http://schemas.microsoft.com/office/drawing/2014/main" id="{2825BDE5-71A8-4040-B173-315E12F5CE2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025232" y="5056981"/>
              <a:ext cx="965200" cy="15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19" name="Line 20">
              <a:extLst>
                <a:ext uri="{FF2B5EF4-FFF2-40B4-BE49-F238E27FC236}">
                  <a16:creationId xmlns:a16="http://schemas.microsoft.com/office/drawing/2014/main" id="{70EC910C-E178-4445-AE5F-D7DD1A2C629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5262563" y="5048250"/>
              <a:ext cx="954088" cy="79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20" name="Line 21">
              <a:extLst>
                <a:ext uri="{FF2B5EF4-FFF2-40B4-BE49-F238E27FC236}">
                  <a16:creationId xmlns:a16="http://schemas.microsoft.com/office/drawing/2014/main" id="{1D2E259B-B377-E346-B64D-21AAAC858FD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631657" y="5053806"/>
              <a:ext cx="965200" cy="79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21" name="Line 22">
              <a:extLst>
                <a:ext uri="{FF2B5EF4-FFF2-40B4-BE49-F238E27FC236}">
                  <a16:creationId xmlns:a16="http://schemas.microsoft.com/office/drawing/2014/main" id="{80FCE5FE-42CD-494A-89ED-1E08F4D591B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866607" y="5053806"/>
              <a:ext cx="958850" cy="15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22" name="Text Box 23">
              <a:extLst>
                <a:ext uri="{FF2B5EF4-FFF2-40B4-BE49-F238E27FC236}">
                  <a16:creationId xmlns:a16="http://schemas.microsoft.com/office/drawing/2014/main" id="{14281F30-BBCE-7343-9DDD-4736728DE3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07025" y="1857375"/>
              <a:ext cx="893764" cy="33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/>
                <a:t>Addr</a:t>
              </a:r>
            </a:p>
          </p:txBody>
        </p:sp>
        <p:sp>
          <p:nvSpPr>
            <p:cNvPr id="29723" name="Text Box 24">
              <a:extLst>
                <a:ext uri="{FF2B5EF4-FFF2-40B4-BE49-F238E27FC236}">
                  <a16:creationId xmlns:a16="http://schemas.microsoft.com/office/drawing/2014/main" id="{1E192062-43D3-EA45-9568-6D705DDDF7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95925" y="2482850"/>
              <a:ext cx="816752" cy="33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/>
                <a:t>Instr</a:t>
              </a:r>
            </a:p>
          </p:txBody>
        </p:sp>
        <p:sp>
          <p:nvSpPr>
            <p:cNvPr id="29724" name="Text Box 25">
              <a:extLst>
                <a:ext uri="{FF2B5EF4-FFF2-40B4-BE49-F238E27FC236}">
                  <a16:creationId xmlns:a16="http://schemas.microsoft.com/office/drawing/2014/main" id="{DC30AF1D-FA04-DF43-89AE-0EE193A33A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79163" y="3060289"/>
              <a:ext cx="1696375" cy="33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/>
                <a:t>Operações</a:t>
              </a:r>
            </a:p>
          </p:txBody>
        </p:sp>
        <p:sp>
          <p:nvSpPr>
            <p:cNvPr id="29725" name="Text Box 26">
              <a:extLst>
                <a:ext uri="{FF2B5EF4-FFF2-40B4-BE49-F238E27FC236}">
                  <a16:creationId xmlns:a16="http://schemas.microsoft.com/office/drawing/2014/main" id="{E1B81500-8AB2-4549-8247-21B2D5DA89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0048" y="3376612"/>
              <a:ext cx="1347787" cy="55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/>
                <a:t>Previsão OK?</a:t>
              </a:r>
            </a:p>
          </p:txBody>
        </p:sp>
        <p:sp>
          <p:nvSpPr>
            <p:cNvPr id="29726" name="Text Box 27">
              <a:extLst>
                <a:ext uri="{FF2B5EF4-FFF2-40B4-BE49-F238E27FC236}">
                  <a16:creationId xmlns:a16="http://schemas.microsoft.com/office/drawing/2014/main" id="{7B69B079-3227-824B-80F8-F7A47AC601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81738" y="5219699"/>
              <a:ext cx="742436" cy="276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Data</a:t>
              </a:r>
            </a:p>
          </p:txBody>
        </p:sp>
        <p:sp>
          <p:nvSpPr>
            <p:cNvPr id="29727" name="Text Box 28">
              <a:extLst>
                <a:ext uri="{FF2B5EF4-FFF2-40B4-BE49-F238E27FC236}">
                  <a16:creationId xmlns:a16="http://schemas.microsoft.com/office/drawing/2014/main" id="{CC24A922-BE20-254C-AB0F-DA2157C67B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4018" y="5237163"/>
              <a:ext cx="752622" cy="276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Data</a:t>
              </a:r>
            </a:p>
          </p:txBody>
        </p:sp>
        <p:sp>
          <p:nvSpPr>
            <p:cNvPr id="29728" name="Text Box 29">
              <a:extLst>
                <a:ext uri="{FF2B5EF4-FFF2-40B4-BE49-F238E27FC236}">
                  <a16:creationId xmlns:a16="http://schemas.microsoft.com/office/drawing/2014/main" id="{B248ABDF-4F4B-E040-B7FB-6DF29D521B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47535" y="5022622"/>
              <a:ext cx="783955" cy="2761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Addr.</a:t>
              </a:r>
            </a:p>
          </p:txBody>
        </p:sp>
        <p:sp>
          <p:nvSpPr>
            <p:cNvPr id="29729" name="Text Box 30">
              <a:extLst>
                <a:ext uri="{FF2B5EF4-FFF2-40B4-BE49-F238E27FC236}">
                  <a16:creationId xmlns:a16="http://schemas.microsoft.com/office/drawing/2014/main" id="{AD345C2E-2086-264F-8354-AE2B4DA187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82601" y="5016500"/>
              <a:ext cx="738813" cy="2760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Addr.</a:t>
              </a:r>
            </a:p>
          </p:txBody>
        </p:sp>
        <p:sp>
          <p:nvSpPr>
            <p:cNvPr id="29730" name="Line 31">
              <a:extLst>
                <a:ext uri="{FF2B5EF4-FFF2-40B4-BE49-F238E27FC236}">
                  <a16:creationId xmlns:a16="http://schemas.microsoft.com/office/drawing/2014/main" id="{301C6BCF-9E4F-AC42-A980-2A47347BDC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1038" y="3889375"/>
              <a:ext cx="1587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31" name="Line 32">
              <a:extLst>
                <a:ext uri="{FF2B5EF4-FFF2-40B4-BE49-F238E27FC236}">
                  <a16:creationId xmlns:a16="http://schemas.microsoft.com/office/drawing/2014/main" id="{6B65C934-6096-C64A-93F7-61B396881C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40238" y="3889375"/>
              <a:ext cx="1587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32" name="Line 33">
              <a:extLst>
                <a:ext uri="{FF2B5EF4-FFF2-40B4-BE49-F238E27FC236}">
                  <a16:creationId xmlns:a16="http://schemas.microsoft.com/office/drawing/2014/main" id="{816FA85C-1711-4C41-A2B5-112CCC25F6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9838" y="3889375"/>
              <a:ext cx="1587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33" name="Line 34">
              <a:extLst>
                <a:ext uri="{FF2B5EF4-FFF2-40B4-BE49-F238E27FC236}">
                  <a16:creationId xmlns:a16="http://schemas.microsoft.com/office/drawing/2014/main" id="{4788FEB1-F53E-6342-816E-B0BE5F3871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9438" y="3889375"/>
              <a:ext cx="1587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34" name="Line 35">
              <a:extLst>
                <a:ext uri="{FF2B5EF4-FFF2-40B4-BE49-F238E27FC236}">
                  <a16:creationId xmlns:a16="http://schemas.microsoft.com/office/drawing/2014/main" id="{B397EE82-7A7D-A74B-9454-208FBFC64F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69038" y="3889375"/>
              <a:ext cx="1587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35" name="Line 36">
              <a:extLst>
                <a:ext uri="{FF2B5EF4-FFF2-40B4-BE49-F238E27FC236}">
                  <a16:creationId xmlns:a16="http://schemas.microsoft.com/office/drawing/2014/main" id="{3AA38D67-65DE-9A4C-AA22-960B1EC17F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1038" y="3889375"/>
              <a:ext cx="30480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36" name="Rectangle 37">
              <a:extLst>
                <a:ext uri="{FF2B5EF4-FFF2-40B4-BE49-F238E27FC236}">
                  <a16:creationId xmlns:a16="http://schemas.microsoft.com/office/drawing/2014/main" id="{0CD7A2B6-BB42-1542-BF89-AACFD323C6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5838" y="4117975"/>
              <a:ext cx="533400" cy="4572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General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Integer</a:t>
              </a:r>
            </a:p>
          </p:txBody>
        </p:sp>
        <p:sp>
          <p:nvSpPr>
            <p:cNvPr id="29737" name="Line 38">
              <a:extLst>
                <a:ext uri="{FF2B5EF4-FFF2-40B4-BE49-F238E27FC236}">
                  <a16:creationId xmlns:a16="http://schemas.microsoft.com/office/drawing/2014/main" id="{8218B76D-1253-EF4A-A447-BDBDA60AF9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30638" y="3889375"/>
              <a:ext cx="1587" cy="2286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38" name="Line 39">
              <a:extLst>
                <a:ext uri="{FF2B5EF4-FFF2-40B4-BE49-F238E27FC236}">
                  <a16:creationId xmlns:a16="http://schemas.microsoft.com/office/drawing/2014/main" id="{1C157B8E-B2F4-D748-8CDE-479E0CCB63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5238" y="4956175"/>
              <a:ext cx="39624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grpSp>
          <p:nvGrpSpPr>
            <p:cNvPr id="29739" name="Group 40">
              <a:extLst>
                <a:ext uri="{FF2B5EF4-FFF2-40B4-BE49-F238E27FC236}">
                  <a16:creationId xmlns:a16="http://schemas.microsoft.com/office/drawing/2014/main" id="{4B5DE485-BD61-AF47-AEB7-1A4F40F44F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44838" y="4575175"/>
              <a:ext cx="3048000" cy="381000"/>
              <a:chOff x="768" y="2016"/>
              <a:chExt cx="1920" cy="144"/>
            </a:xfrm>
          </p:grpSpPr>
          <p:sp>
            <p:nvSpPr>
              <p:cNvPr id="29750" name="Line 41">
                <a:extLst>
                  <a:ext uri="{FF2B5EF4-FFF2-40B4-BE49-F238E27FC236}">
                    <a16:creationId xmlns:a16="http://schemas.microsoft.com/office/drawing/2014/main" id="{DA91A9E8-2296-7147-A4DB-C5042B6CAD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29751" name="Line 42">
                <a:extLst>
                  <a:ext uri="{FF2B5EF4-FFF2-40B4-BE49-F238E27FC236}">
                    <a16:creationId xmlns:a16="http://schemas.microsoft.com/office/drawing/2014/main" id="{01BB88E8-6F06-204B-8A12-05AE08FA8C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6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29752" name="Line 43">
                <a:extLst>
                  <a:ext uri="{FF2B5EF4-FFF2-40B4-BE49-F238E27FC236}">
                    <a16:creationId xmlns:a16="http://schemas.microsoft.com/office/drawing/2014/main" id="{639A0F9A-8C71-394B-ADA3-58AB52E7D2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0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29753" name="Line 44">
                <a:extLst>
                  <a:ext uri="{FF2B5EF4-FFF2-40B4-BE49-F238E27FC236}">
                    <a16:creationId xmlns:a16="http://schemas.microsoft.com/office/drawing/2014/main" id="{A7980533-3C02-FE45-AA80-5329F7B771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4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29754" name="Line 45">
                <a:extLst>
                  <a:ext uri="{FF2B5EF4-FFF2-40B4-BE49-F238E27FC236}">
                    <a16:creationId xmlns:a16="http://schemas.microsoft.com/office/drawing/2014/main" id="{2CAC0A85-9FDD-6846-BF81-AD5BB4B687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29755" name="Line 46">
                <a:extLst>
                  <a:ext uri="{FF2B5EF4-FFF2-40B4-BE49-F238E27FC236}">
                    <a16:creationId xmlns:a16="http://schemas.microsoft.com/office/drawing/2014/main" id="{643A6F2F-F531-5143-BB9C-7D1BDF7381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</p:grpSp>
        <p:sp>
          <p:nvSpPr>
            <p:cNvPr id="58" name="Rectangle 47">
              <a:extLst>
                <a:ext uri="{FF2B5EF4-FFF2-40B4-BE49-F238E27FC236}">
                  <a16:creationId xmlns:a16="http://schemas.microsoft.com/office/drawing/2014/main" id="{81E440EA-CB5B-204E-A199-7E819AD95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2746" y="4956978"/>
              <a:ext cx="2252737" cy="302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US" sz="1050" dirty="0">
                  <a:latin typeface="Arial" pitchFamily="-1" charset="0"/>
                  <a:ea typeface="+mn-ea"/>
                </a:rPr>
                <a:t>Operation Results</a:t>
              </a:r>
            </a:p>
          </p:txBody>
        </p:sp>
        <p:sp>
          <p:nvSpPr>
            <p:cNvPr id="29741" name="Rectangle 48">
              <a:extLst>
                <a:ext uri="{FF2B5EF4-FFF2-40B4-BE49-F238E27FC236}">
                  <a16:creationId xmlns:a16="http://schemas.microsoft.com/office/drawing/2014/main" id="{BDE661A3-7A2B-4C46-94D8-26EA94295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013" y="2109788"/>
              <a:ext cx="914400" cy="99060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bg1"/>
                  </a:solidFill>
                </a:rPr>
                <a:t>Retirement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bg1"/>
                  </a:solidFill>
                </a:rPr>
                <a:t>Unit</a:t>
              </a:r>
            </a:p>
          </p:txBody>
        </p:sp>
        <p:sp>
          <p:nvSpPr>
            <p:cNvPr id="29742" name="Rectangle 49">
              <a:extLst>
                <a:ext uri="{FF2B5EF4-FFF2-40B4-BE49-F238E27FC236}">
                  <a16:creationId xmlns:a16="http://schemas.microsoft.com/office/drawing/2014/main" id="{15968038-29FF-9947-AF7B-D67F59405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4413" y="2566988"/>
              <a:ext cx="609600" cy="457200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Register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File</a:t>
              </a:r>
            </a:p>
          </p:txBody>
        </p:sp>
        <p:sp>
          <p:nvSpPr>
            <p:cNvPr id="29743" name="Line 50">
              <a:extLst>
                <a:ext uri="{FF2B5EF4-FFF2-40B4-BE49-F238E27FC236}">
                  <a16:creationId xmlns:a16="http://schemas.microsoft.com/office/drawing/2014/main" id="{D5AD9995-EF73-7143-A10E-A25636B6D1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1013" y="2490788"/>
              <a:ext cx="38100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44" name="Freeform 51">
              <a:extLst>
                <a:ext uri="{FF2B5EF4-FFF2-40B4-BE49-F238E27FC236}">
                  <a16:creationId xmlns:a16="http://schemas.microsoft.com/office/drawing/2014/main" id="{56A6CA5C-6277-AE4B-ACB2-1120395EA24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2687638" y="2746375"/>
              <a:ext cx="838200" cy="2209800"/>
            </a:xfrm>
            <a:custGeom>
              <a:avLst/>
              <a:gdLst>
                <a:gd name="T0" fmla="*/ 0 w 144"/>
                <a:gd name="T1" fmla="*/ 0 h 864"/>
                <a:gd name="T2" fmla="*/ 2147483646 w 144"/>
                <a:gd name="T3" fmla="*/ 0 h 864"/>
                <a:gd name="T4" fmla="*/ 2147483646 w 144"/>
                <a:gd name="T5" fmla="*/ 2147483646 h 864"/>
                <a:gd name="T6" fmla="*/ 0 60000 65536"/>
                <a:gd name="T7" fmla="*/ 0 60000 65536"/>
                <a:gd name="T8" fmla="*/ 0 60000 65536"/>
                <a:gd name="T9" fmla="*/ 0 w 144"/>
                <a:gd name="T10" fmla="*/ 0 h 864"/>
                <a:gd name="T11" fmla="*/ 144 w 144"/>
                <a:gd name="T12" fmla="*/ 864 h 8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" h="864">
                  <a:moveTo>
                    <a:pt x="0" y="0"/>
                  </a:moveTo>
                  <a:lnTo>
                    <a:pt x="144" y="0"/>
                  </a:lnTo>
                  <a:lnTo>
                    <a:pt x="144" y="864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45" name="Text Box 52">
              <a:extLst>
                <a:ext uri="{FF2B5EF4-FFF2-40B4-BE49-F238E27FC236}">
                  <a16:creationId xmlns:a16="http://schemas.microsoft.com/office/drawing/2014/main" id="{8E2FC987-C76A-D349-9386-2E761F54C3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46530" y="3331908"/>
              <a:ext cx="3130995" cy="331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/>
                <a:t>Actualização Registos</a:t>
              </a:r>
            </a:p>
          </p:txBody>
        </p:sp>
        <p:sp>
          <p:nvSpPr>
            <p:cNvPr id="29746" name="Line 53">
              <a:extLst>
                <a:ext uri="{FF2B5EF4-FFF2-40B4-BE49-F238E27FC236}">
                  <a16:creationId xmlns:a16="http://schemas.microsoft.com/office/drawing/2014/main" id="{86E2EF44-9896-C145-B50F-6324F70D12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4013" y="2795588"/>
              <a:ext cx="3810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47" name="Freeform 54">
              <a:extLst>
                <a:ext uri="{FF2B5EF4-FFF2-40B4-BE49-F238E27FC236}">
                  <a16:creationId xmlns:a16="http://schemas.microsoft.com/office/drawing/2014/main" id="{6F40CC54-FD89-8D4F-8225-90685A48DE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213" y="3100388"/>
              <a:ext cx="762000" cy="228600"/>
            </a:xfrm>
            <a:custGeom>
              <a:avLst/>
              <a:gdLst>
                <a:gd name="T0" fmla="*/ 2147483646 w 480"/>
                <a:gd name="T1" fmla="*/ 2147483646 h 144"/>
                <a:gd name="T2" fmla="*/ 0 w 480"/>
                <a:gd name="T3" fmla="*/ 2147483646 h 144"/>
                <a:gd name="T4" fmla="*/ 0 w 480"/>
                <a:gd name="T5" fmla="*/ 0 h 144"/>
                <a:gd name="T6" fmla="*/ 0 60000 65536"/>
                <a:gd name="T7" fmla="*/ 0 60000 65536"/>
                <a:gd name="T8" fmla="*/ 0 60000 65536"/>
                <a:gd name="T9" fmla="*/ 0 w 480"/>
                <a:gd name="T10" fmla="*/ 0 h 144"/>
                <a:gd name="T11" fmla="*/ 480 w 480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0" h="144">
                  <a:moveTo>
                    <a:pt x="480" y="144"/>
                  </a:moveTo>
                  <a:lnTo>
                    <a:pt x="0" y="144"/>
                  </a:lnTo>
                  <a:lnTo>
                    <a:pt x="0" y="0"/>
                  </a:ln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29748" name="Rectangle 57">
              <a:extLst>
                <a:ext uri="{FF2B5EF4-FFF2-40B4-BE49-F238E27FC236}">
                  <a16:creationId xmlns:a16="http://schemas.microsoft.com/office/drawing/2014/main" id="{E1211B4A-F1F3-2644-A736-01C03CF61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0869" y="5897562"/>
              <a:ext cx="2845982" cy="368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400" b="1"/>
                <a:t>Execution Unit</a:t>
              </a:r>
            </a:p>
          </p:txBody>
        </p:sp>
        <p:sp>
          <p:nvSpPr>
            <p:cNvPr id="29749" name="Rectangle 58">
              <a:extLst>
                <a:ext uri="{FF2B5EF4-FFF2-40B4-BE49-F238E27FC236}">
                  <a16:creationId xmlns:a16="http://schemas.microsoft.com/office/drawing/2014/main" id="{6F08FD28-6EE7-B648-AE94-1743C040C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9452" y="1593548"/>
              <a:ext cx="2508251" cy="4846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lnSpc>
                  <a:spcPts val="1238"/>
                </a:lnSpc>
                <a:spcBef>
                  <a:spcPct val="0"/>
                </a:spcBef>
                <a:buFontTx/>
                <a:buNone/>
              </a:pPr>
              <a:r>
                <a:rPr lang="en-US" altLang="en-US" sz="1200" b="1"/>
                <a:t>Instruction Control Unit</a:t>
              </a:r>
            </a:p>
          </p:txBody>
        </p:sp>
      </p:grpSp>
      <p:sp>
        <p:nvSpPr>
          <p:cNvPr id="69" name="Rectangle 56">
            <a:extLst>
              <a:ext uri="{FF2B5EF4-FFF2-40B4-BE49-F238E27FC236}">
                <a16:creationId xmlns:a16="http://schemas.microsoft.com/office/drawing/2014/main" id="{F1EE1AF2-90DD-D643-AB48-6ADFA3427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181600"/>
            <a:ext cx="3505200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pt-PT" altLang="en-US" sz="1800" b="1" i="1">
                <a:solidFill>
                  <a:schemeClr val="accent2"/>
                </a:solidFill>
              </a:rPr>
              <a:t>A arquitetura interna </a:t>
            </a:r>
            <a:br>
              <a:rPr lang="pt-PT" altLang="en-US" sz="1800" b="1" i="1">
                <a:solidFill>
                  <a:schemeClr val="accent2"/>
                </a:solidFill>
              </a:rPr>
            </a:br>
            <a:r>
              <a:rPr lang="pt-PT" altLang="en-US" sz="1800" b="1" i="1">
                <a:solidFill>
                  <a:schemeClr val="accent2"/>
                </a:solidFill>
              </a:rPr>
              <a:t>dos processadores Intel P6</a:t>
            </a:r>
            <a:endParaRPr lang="en-GB" altLang="en-US" sz="1800" b="1" i="1">
              <a:solidFill>
                <a:schemeClr val="accent2"/>
              </a:solidFill>
            </a:endParaRPr>
          </a:p>
        </p:txBody>
      </p:sp>
      <p:pic>
        <p:nvPicPr>
          <p:cNvPr id="29700" name="Picture 70" descr="Screen Shot 2012-05-28 at 09.44.55 .png">
            <a:extLst>
              <a:ext uri="{FF2B5EF4-FFF2-40B4-BE49-F238E27FC236}">
                <a16:creationId xmlns:a16="http://schemas.microsoft.com/office/drawing/2014/main" id="{08D5A0AC-7FFF-3F47-BF0A-819D725B96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068638"/>
            <a:ext cx="835025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1" name="Picture 2">
            <a:extLst>
              <a:ext uri="{FF2B5EF4-FFF2-40B4-BE49-F238E27FC236}">
                <a16:creationId xmlns:a16="http://schemas.microsoft.com/office/drawing/2014/main" id="{1EE4C0E7-6F24-FC48-A135-8AFF7C16D5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765175"/>
            <a:ext cx="8856662" cy="227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>
            <a:extLst>
              <a:ext uri="{FF2B5EF4-FFF2-40B4-BE49-F238E27FC236}">
                <a16:creationId xmlns:a16="http://schemas.microsoft.com/office/drawing/2014/main" id="{477FA414-504F-4E44-8E85-F25F90D894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81000"/>
            <a:ext cx="8142287" cy="762000"/>
          </a:xfrm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Eficiência em Sistemas de Computação: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oportunidades para otimizar na arquitetura</a:t>
            </a:r>
            <a:endParaRPr lang="en-GB" altLang="en-US" b="0">
              <a:ea typeface="ＭＳ Ｐゴシック" panose="020B0600070205080204" pitchFamily="34" charset="-128"/>
            </a:endParaRPr>
          </a:p>
        </p:txBody>
      </p:sp>
      <p:sp>
        <p:nvSpPr>
          <p:cNvPr id="163843" name="Rectangle 3">
            <a:extLst>
              <a:ext uri="{FF2B5EF4-FFF2-40B4-BE49-F238E27FC236}">
                <a16:creationId xmlns:a16="http://schemas.microsoft.com/office/drawing/2014/main" id="{087EE5D2-2E14-4147-AF43-7E60B056D6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484313"/>
            <a:ext cx="8675687" cy="4992687"/>
          </a:xfrm>
        </p:spPr>
        <p:txBody>
          <a:bodyPr/>
          <a:lstStyle/>
          <a:p>
            <a:pPr eaLnBrk="1" hangingPunct="1">
              <a:spcAft>
                <a:spcPct val="10000"/>
              </a:spcAft>
              <a:buFontTx/>
              <a:buNone/>
            </a:pPr>
            <a:r>
              <a:rPr lang="pt-PT" altLang="en-US" b="1">
                <a:ea typeface="ＭＳ Ｐゴシック" panose="020B0600070205080204" pitchFamily="34" charset="-128"/>
              </a:rPr>
              <a:t>Otimização do desempenho (no</a:t>
            </a:r>
            <a:r>
              <a:rPr lang="pt-PT" altLang="en-US">
                <a:ea typeface="ＭＳ Ｐゴシック" panose="020B0600070205080204" pitchFamily="34" charset="-128"/>
              </a:rPr>
              <a:t> </a:t>
            </a:r>
            <a:r>
              <a:rPr lang="pt-PT" altLang="en-US" b="1" i="1">
                <a:ea typeface="ＭＳ Ｐゴシック" panose="020B0600070205080204" pitchFamily="34" charset="-128"/>
              </a:rPr>
              <a:t>h/w</a:t>
            </a:r>
            <a:r>
              <a:rPr lang="pt-PT" altLang="en-US" b="1">
                <a:ea typeface="ＭＳ Ｐゴシック" panose="020B0600070205080204" pitchFamily="34" charset="-128"/>
              </a:rPr>
              <a:t>)</a:t>
            </a:r>
          </a:p>
          <a:p>
            <a:pPr lvl="1" eaLnBrk="1" hangingPunct="1">
              <a:spcBef>
                <a:spcPts val="300"/>
              </a:spcBef>
            </a:pPr>
            <a:r>
              <a:rPr lang="pt-PT" altLang="en-US">
                <a:solidFill>
                  <a:srgbClr val="800000"/>
                </a:solidFill>
                <a:ea typeface="ＭＳ Ｐゴシック" panose="020B0600070205080204" pitchFamily="34" charset="-128"/>
              </a:rPr>
              <a:t>no processador: com </a:t>
            </a:r>
            <a:r>
              <a:rPr lang="pt-PT" altLang="en-US" b="1">
                <a:solidFill>
                  <a:srgbClr val="800000"/>
                </a:solidFill>
                <a:ea typeface="ＭＳ Ｐゴシック" panose="020B0600070205080204" pitchFamily="34" charset="-128"/>
              </a:rPr>
              <a:t>paralelismo</a:t>
            </a:r>
          </a:p>
          <a:p>
            <a:pPr marL="982663" lvl="2" eaLnBrk="1" hangingPunct="1">
              <a:spcBef>
                <a:spcPts val="400"/>
              </a:spcBef>
            </a:pPr>
            <a:r>
              <a:rPr lang="pt-PT" altLang="en-US">
                <a:solidFill>
                  <a:srgbClr val="800000"/>
                </a:solidFill>
                <a:ea typeface="ＭＳ Ｐゴシック" panose="020B0600070205080204" pitchFamily="34" charset="-128"/>
              </a:rPr>
              <a:t>ao nível do processo </a:t>
            </a:r>
            <a:r>
              <a:rPr lang="pt-PT" altLang="en-US" sz="2000">
                <a:solidFill>
                  <a:srgbClr val="800000"/>
                </a:solidFill>
                <a:ea typeface="ＭＳ Ｐゴシック" panose="020B0600070205080204" pitchFamily="34" charset="-128"/>
              </a:rPr>
              <a:t>(</a:t>
            </a:r>
            <a:r>
              <a:rPr lang="pt-PT" altLang="en-US" sz="2000" i="1">
                <a:solidFill>
                  <a:srgbClr val="800000"/>
                </a:solidFill>
                <a:ea typeface="ＭＳ Ｐゴシック" panose="020B0600070205080204" pitchFamily="34" charset="-128"/>
              </a:rPr>
              <a:t>multicore</a:t>
            </a:r>
            <a:r>
              <a:rPr lang="pt-PT" altLang="en-US" sz="2000">
                <a:solidFill>
                  <a:srgbClr val="800000"/>
                </a:solidFill>
                <a:ea typeface="ＭＳ Ｐゴシック" panose="020B0600070205080204" pitchFamily="34" charset="-128"/>
              </a:rPr>
              <a:t>/distribuídos/heterogéneos)</a:t>
            </a:r>
          </a:p>
          <a:p>
            <a:pPr marL="982663" lvl="2" eaLnBrk="1" hangingPunct="1">
              <a:spcBef>
                <a:spcPts val="400"/>
              </a:spcBef>
            </a:pPr>
            <a:r>
              <a:rPr lang="pt-PT" altLang="en-US">
                <a:solidFill>
                  <a:srgbClr val="800000"/>
                </a:solidFill>
                <a:ea typeface="ＭＳ Ｐゴシック" panose="020B0600070205080204" pitchFamily="34" charset="-128"/>
              </a:rPr>
              <a:t>ao nível da instrução </a:t>
            </a:r>
            <a:r>
              <a:rPr lang="pt-PT" altLang="en-US" sz="2000">
                <a:solidFill>
                  <a:srgbClr val="800000"/>
                </a:solidFill>
                <a:ea typeface="ＭＳ Ｐゴシック" panose="020B0600070205080204" pitchFamily="34" charset="-128"/>
              </a:rPr>
              <a:t>num </a:t>
            </a:r>
            <a:r>
              <a:rPr lang="pt-PT" altLang="en-US" sz="2000" i="1">
                <a:solidFill>
                  <a:srgbClr val="800000"/>
                </a:solidFill>
                <a:ea typeface="ＭＳ Ｐゴシック" panose="020B0600070205080204" pitchFamily="34" charset="-128"/>
              </a:rPr>
              <a:t>core </a:t>
            </a:r>
            <a:r>
              <a:rPr lang="pt-PT" altLang="en-US">
                <a:solidFill>
                  <a:srgbClr val="800000"/>
                </a:solidFill>
                <a:ea typeface="ＭＳ Ｐゴシック" panose="020B0600070205080204" pitchFamily="34" charset="-128"/>
              </a:rPr>
              <a:t>(</a:t>
            </a:r>
            <a:r>
              <a:rPr lang="pt-PT" altLang="en-US" sz="2000" b="1" i="1" u="sng">
                <a:solidFill>
                  <a:srgbClr val="800000"/>
                </a:solidFill>
                <a:ea typeface="ＭＳ Ｐゴシック" panose="020B0600070205080204" pitchFamily="34" charset="-128"/>
              </a:rPr>
              <a:t>I</a:t>
            </a:r>
            <a:r>
              <a:rPr lang="pt-PT" altLang="en-US" sz="2000" i="1">
                <a:solidFill>
                  <a:srgbClr val="800000"/>
                </a:solidFill>
                <a:ea typeface="ＭＳ Ｐゴシック" panose="020B0600070205080204" pitchFamily="34" charset="-128"/>
              </a:rPr>
              <a:t>nstruction </a:t>
            </a:r>
            <a:r>
              <a:rPr lang="pt-PT" altLang="en-US" sz="2000" b="1" i="1" u="sng">
                <a:solidFill>
                  <a:srgbClr val="800000"/>
                </a:solidFill>
                <a:ea typeface="ＭＳ Ｐゴシック" panose="020B0600070205080204" pitchFamily="34" charset="-128"/>
              </a:rPr>
              <a:t>L</a:t>
            </a:r>
            <a:r>
              <a:rPr lang="pt-PT" altLang="en-US" sz="2000" i="1">
                <a:solidFill>
                  <a:srgbClr val="800000"/>
                </a:solidFill>
                <a:ea typeface="ＭＳ Ｐゴシック" panose="020B0600070205080204" pitchFamily="34" charset="-128"/>
              </a:rPr>
              <a:t>evel </a:t>
            </a:r>
            <a:r>
              <a:rPr lang="pt-PT" altLang="en-US" sz="2000" b="1" i="1" u="sng">
                <a:solidFill>
                  <a:srgbClr val="800000"/>
                </a:solidFill>
                <a:ea typeface="ＭＳ Ｐゴシック" panose="020B0600070205080204" pitchFamily="34" charset="-128"/>
              </a:rPr>
              <a:t>P</a:t>
            </a:r>
            <a:r>
              <a:rPr lang="pt-PT" altLang="en-US" sz="2000" i="1">
                <a:solidFill>
                  <a:srgbClr val="800000"/>
                </a:solidFill>
                <a:ea typeface="ＭＳ Ｐゴシック" panose="020B0600070205080204" pitchFamily="34" charset="-128"/>
              </a:rPr>
              <a:t>arallelism</a:t>
            </a:r>
            <a:r>
              <a:rPr lang="pt-PT" altLang="en-US">
                <a:solidFill>
                  <a:srgbClr val="8000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1343025" lvl="3" eaLnBrk="1" hangingPunct="1">
              <a:lnSpc>
                <a:spcPct val="80000"/>
              </a:lnSpc>
              <a:spcBef>
                <a:spcPct val="10000"/>
              </a:spcBef>
            </a:pPr>
            <a:r>
              <a:rPr lang="pt-PT" altLang="en-US">
                <a:solidFill>
                  <a:srgbClr val="663300"/>
                </a:solidFill>
                <a:ea typeface="ＭＳ Ｐゴシック" panose="020B0600070205080204" pitchFamily="34" charset="-128"/>
              </a:rPr>
              <a:t>na execução do código:	</a:t>
            </a:r>
          </a:p>
          <a:p>
            <a:pPr marL="1800225" lvl="4" eaLnBrk="1" hangingPunct="1">
              <a:lnSpc>
                <a:spcPct val="80000"/>
              </a:lnSpc>
              <a:spcBef>
                <a:spcPct val="10000"/>
              </a:spcBef>
            </a:pPr>
            <a:r>
              <a:rPr lang="pt-PT" altLang="en-US">
                <a:solidFill>
                  <a:srgbClr val="663300"/>
                </a:solidFill>
                <a:ea typeface="ＭＳ Ｐゴシック" panose="020B0600070205080204" pitchFamily="34" charset="-128"/>
              </a:rPr>
              <a:t>paralelismo desfasado </a:t>
            </a:r>
            <a:r>
              <a:rPr lang="pt-PT" altLang="en-US" sz="1800">
                <a:solidFill>
                  <a:srgbClr val="663300"/>
                </a:solidFill>
                <a:ea typeface="ＭＳ Ｐゴシック" panose="020B0600070205080204" pitchFamily="34" charset="-128"/>
              </a:rPr>
              <a:t>(</a:t>
            </a:r>
            <a:r>
              <a:rPr lang="pt-PT" altLang="en-US" sz="1800" i="1">
                <a:solidFill>
                  <a:srgbClr val="663300"/>
                </a:solidFill>
                <a:ea typeface="ＭＳ Ｐゴシック" panose="020B0600070205080204" pitchFamily="34" charset="-128"/>
              </a:rPr>
              <a:t>pipeline</a:t>
            </a:r>
            <a:r>
              <a:rPr lang="pt-PT" altLang="en-US" sz="1800">
                <a:solidFill>
                  <a:srgbClr val="6633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1800225" lvl="4" eaLnBrk="1" hangingPunct="1">
              <a:lnSpc>
                <a:spcPct val="80000"/>
              </a:lnSpc>
              <a:spcBef>
                <a:spcPct val="10000"/>
              </a:spcBef>
            </a:pPr>
            <a:r>
              <a:rPr lang="pt-PT" altLang="en-US">
                <a:solidFill>
                  <a:srgbClr val="663300"/>
                </a:solidFill>
                <a:ea typeface="ＭＳ Ｐゴシック" panose="020B0600070205080204" pitchFamily="34" charset="-128"/>
              </a:rPr>
              <a:t>paralelismo "real" (</a:t>
            </a:r>
            <a:r>
              <a:rPr lang="pt-PT" altLang="en-US" sz="1800">
                <a:solidFill>
                  <a:srgbClr val="663300"/>
                </a:solidFill>
                <a:ea typeface="ＭＳ Ｐゴシック" panose="020B0600070205080204" pitchFamily="34" charset="-128"/>
              </a:rPr>
              <a:t>VLIW, superescalaridade</a:t>
            </a:r>
            <a:r>
              <a:rPr lang="pt-PT" altLang="en-US">
                <a:solidFill>
                  <a:srgbClr val="6633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1343025" lvl="3" eaLnBrk="1" hangingPunct="1">
              <a:lnSpc>
                <a:spcPct val="80000"/>
              </a:lnSpc>
              <a:spcBef>
                <a:spcPct val="10000"/>
              </a:spcBef>
            </a:pPr>
            <a:r>
              <a:rPr lang="pt-PT" altLang="en-US">
                <a:solidFill>
                  <a:srgbClr val="663300"/>
                </a:solidFill>
                <a:ea typeface="ＭＳ Ｐゴシック" panose="020B0600070205080204" pitchFamily="34" charset="-128"/>
              </a:rPr>
              <a:t>paralelismo só nos dados </a:t>
            </a:r>
            <a:r>
              <a:rPr lang="pt-PT" altLang="en-US" sz="2000">
                <a:solidFill>
                  <a:srgbClr val="663300"/>
                </a:solidFill>
                <a:ea typeface="ＭＳ Ｐゴシック" panose="020B0600070205080204" pitchFamily="34" charset="-128"/>
              </a:rPr>
              <a:t>(processamento vetorial)</a:t>
            </a:r>
          </a:p>
          <a:p>
            <a:pPr lvl="1" eaLnBrk="1" hangingPunct="1">
              <a:spcBef>
                <a:spcPct val="35000"/>
              </a:spcBef>
            </a:pPr>
            <a:r>
              <a:rPr lang="pt-PT" altLang="en-US">
                <a:solidFill>
                  <a:srgbClr val="003300"/>
                </a:solidFill>
                <a:ea typeface="ＭＳ Ｐゴシック" panose="020B0600070205080204" pitchFamily="34" charset="-128"/>
              </a:rPr>
              <a:t>no acesso à memória</a:t>
            </a:r>
            <a:r>
              <a:rPr lang="pt-PT" altLang="en-US" sz="2000">
                <a:solidFill>
                  <a:srgbClr val="003300"/>
                </a:solidFill>
                <a:ea typeface="ＭＳ Ｐゴシック" panose="020B0600070205080204" pitchFamily="34" charset="-128"/>
              </a:rPr>
              <a:t> e </a:t>
            </a:r>
            <a:r>
              <a:rPr lang="pt-PT" altLang="en-US">
                <a:solidFill>
                  <a:srgbClr val="003300"/>
                </a:solidFill>
                <a:ea typeface="ＭＳ Ｐゴシック" panose="020B0600070205080204" pitchFamily="34" charset="-128"/>
              </a:rPr>
              <a:t>com </a:t>
            </a:r>
            <a:r>
              <a:rPr lang="pt-PT" altLang="en-US" b="1">
                <a:solidFill>
                  <a:srgbClr val="003300"/>
                </a:solidFill>
                <a:ea typeface="ＭＳ Ｐゴシック" panose="020B0600070205080204" pitchFamily="34" charset="-128"/>
              </a:rPr>
              <a:t>hierarquia de memória</a:t>
            </a:r>
          </a:p>
          <a:p>
            <a:pPr marL="982663" lvl="2" eaLnBrk="1" hangingPunct="1"/>
            <a:r>
              <a:rPr lang="pt-PT" altLang="en-US">
                <a:solidFill>
                  <a:srgbClr val="003300"/>
                </a:solidFill>
                <a:ea typeface="ＭＳ Ｐゴシック" panose="020B0600070205080204" pitchFamily="34" charset="-128"/>
              </a:rPr>
              <a:t>na transferência de informação de/para a memória</a:t>
            </a:r>
          </a:p>
          <a:p>
            <a:pPr marL="1343025" lvl="3" eaLnBrk="1" hangingPunct="1">
              <a:lnSpc>
                <a:spcPct val="80000"/>
              </a:lnSpc>
              <a:spcBef>
                <a:spcPct val="10000"/>
              </a:spcBef>
            </a:pPr>
            <a:r>
              <a:rPr lang="pt-PT" altLang="en-US">
                <a:solidFill>
                  <a:srgbClr val="006600"/>
                </a:solidFill>
                <a:ea typeface="ＭＳ Ｐゴシック" panose="020B0600070205080204" pitchFamily="34" charset="-128"/>
              </a:rPr>
              <a:t>com paralelismo desfasado </a:t>
            </a:r>
            <a:r>
              <a:rPr lang="pt-PT" altLang="en-US" sz="2000">
                <a:solidFill>
                  <a:srgbClr val="006600"/>
                </a:solidFill>
                <a:ea typeface="ＭＳ Ｐゴシック" panose="020B0600070205080204" pitchFamily="34" charset="-128"/>
              </a:rPr>
              <a:t>(</a:t>
            </a:r>
            <a:r>
              <a:rPr lang="pt-PT" altLang="en-US" sz="2000" i="1">
                <a:solidFill>
                  <a:srgbClr val="006600"/>
                </a:solidFill>
                <a:ea typeface="ＭＳ Ｐゴシック" panose="020B0600070205080204" pitchFamily="34" charset="-128"/>
              </a:rPr>
              <a:t>interleaving</a:t>
            </a:r>
            <a:r>
              <a:rPr lang="pt-PT" altLang="en-US" sz="2000">
                <a:solidFill>
                  <a:srgbClr val="0066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1343025" lvl="3" eaLnBrk="1" hangingPunct="1">
              <a:lnSpc>
                <a:spcPct val="80000"/>
              </a:lnSpc>
              <a:spcBef>
                <a:spcPct val="10000"/>
              </a:spcBef>
            </a:pPr>
            <a:r>
              <a:rPr lang="pt-PT" altLang="en-US">
                <a:solidFill>
                  <a:srgbClr val="006600"/>
                </a:solidFill>
                <a:ea typeface="ＭＳ Ｐゴシック" panose="020B0600070205080204" pitchFamily="34" charset="-128"/>
              </a:rPr>
              <a:t>com paralelismo "real" </a:t>
            </a:r>
            <a:r>
              <a:rPr lang="pt-PT" altLang="en-US" sz="2000">
                <a:solidFill>
                  <a:srgbClr val="006600"/>
                </a:solidFill>
                <a:ea typeface="ＭＳ Ｐゴシック" panose="020B0600070205080204" pitchFamily="34" charset="-128"/>
              </a:rPr>
              <a:t>(&gt;largura do </a:t>
            </a:r>
            <a:r>
              <a:rPr lang="pt-PT" altLang="en-US" sz="2000" i="1">
                <a:solidFill>
                  <a:srgbClr val="006600"/>
                </a:solidFill>
                <a:ea typeface="ＭＳ Ｐゴシック" panose="020B0600070205080204" pitchFamily="34" charset="-128"/>
              </a:rPr>
              <a:t>bus</a:t>
            </a:r>
            <a:r>
              <a:rPr lang="pt-PT" altLang="en-US" sz="2000">
                <a:solidFill>
                  <a:srgbClr val="006600"/>
                </a:solidFill>
                <a:ea typeface="ＭＳ Ｐゴシック" panose="020B0600070205080204" pitchFamily="34" charset="-128"/>
              </a:rPr>
              <a:t>, mais canais)</a:t>
            </a:r>
          </a:p>
          <a:p>
            <a:pPr marL="982663" lvl="2" eaLnBrk="1" hangingPunct="1"/>
            <a:r>
              <a:rPr lang="pt-PT" altLang="en-US" i="1">
                <a:solidFill>
                  <a:srgbClr val="003300"/>
                </a:solidFill>
                <a:ea typeface="ＭＳ Ｐゴシック" panose="020B0600070205080204" pitchFamily="34" charset="-128"/>
              </a:rPr>
              <a:t>cache </a:t>
            </a:r>
            <a:r>
              <a:rPr lang="pt-PT" altLang="en-US">
                <a:solidFill>
                  <a:srgbClr val="003300"/>
                </a:solidFill>
                <a:ea typeface="ＭＳ Ｐゴシック" panose="020B0600070205080204" pitchFamily="34" charset="-128"/>
              </a:rPr>
              <a:t>dedicada/partilhada, acesso UMA/NUMA...</a:t>
            </a:r>
          </a:p>
          <a:p>
            <a:pPr lvl="1" eaLnBrk="1" hangingPunct="1"/>
            <a:endParaRPr lang="en-GB" altLang="en-US" sz="240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3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38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4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3" grpId="0" build="p" bldLvl="3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9" name="Rectangle 3">
            <a:extLst>
              <a:ext uri="{FF2B5EF4-FFF2-40B4-BE49-F238E27FC236}">
                <a16:creationId xmlns:a16="http://schemas.microsoft.com/office/drawing/2014/main" id="{4F8715B6-D958-E148-A941-9E36B0CF79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641524"/>
            <a:ext cx="8274050" cy="2795588"/>
          </a:xfrm>
        </p:spPr>
        <p:txBody>
          <a:bodyPr/>
          <a:lstStyle/>
          <a:p>
            <a:pPr marL="223838" indent="-223838" defTabSz="895350" eaLnBrk="1" hangingPunct="1">
              <a:lnSpc>
                <a:spcPct val="80000"/>
              </a:lnSpc>
              <a:spcAft>
                <a:spcPct val="30000"/>
              </a:spcAft>
              <a:tabLst>
                <a:tab pos="114300" algn="l"/>
                <a:tab pos="4572000" algn="r"/>
                <a:tab pos="6731000" algn="r"/>
              </a:tabLst>
            </a:pPr>
            <a:r>
              <a:rPr lang="en-US" altLang="en-US" sz="2000" b="1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Execução</a:t>
            </a:r>
            <a:r>
              <a:rPr lang="en-US" altLang="en-US" sz="2000" b="1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paralela</a:t>
            </a:r>
            <a:br>
              <a:rPr lang="en-US" altLang="en-US" sz="2000" b="1" dirty="0">
                <a:solidFill>
                  <a:srgbClr val="663300"/>
                </a:solidFill>
                <a:ea typeface="ＭＳ Ｐゴシック" panose="020B0600070205080204" pitchFamily="34" charset="-128"/>
              </a:rPr>
            </a:br>
            <a:r>
              <a:rPr lang="en-US" altLang="en-US" sz="2000" b="1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   de </a:t>
            </a:r>
            <a:r>
              <a:rPr lang="en-US" altLang="en-US" sz="2000" b="1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várias</a:t>
            </a:r>
            <a:r>
              <a:rPr lang="en-US" altLang="en-US" sz="2000" b="1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b="1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instruções</a:t>
            </a:r>
            <a:endParaRPr lang="en-US" altLang="en-US" sz="2000" b="1" dirty="0">
              <a:solidFill>
                <a:srgbClr val="663300"/>
              </a:solidFill>
              <a:ea typeface="ＭＳ Ｐゴシック" panose="020B0600070205080204" pitchFamily="34" charset="-128"/>
            </a:endParaRPr>
          </a:p>
          <a:p>
            <a:pPr marL="560388" lvl="1" indent="-222250" defTabSz="895350" eaLnBrk="1" hangingPunct="1">
              <a:lnSpc>
                <a:spcPct val="80000"/>
              </a:lnSpc>
              <a:tabLst>
                <a:tab pos="114300" algn="l"/>
                <a:tab pos="4572000" algn="r"/>
                <a:tab pos="6731000" algn="r"/>
              </a:tabLst>
            </a:pPr>
            <a:r>
              <a:rPr lang="en-US" altLang="en-US" sz="20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2 </a:t>
            </a:r>
            <a:r>
              <a:rPr lang="en-US" altLang="en-US" sz="2000" b="1" dirty="0">
                <a:solidFill>
                  <a:srgbClr val="66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integer</a:t>
            </a:r>
            <a:r>
              <a:rPr lang="en-US" altLang="en-US" sz="20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(1 </a:t>
            </a:r>
            <a:r>
              <a:rPr lang="en-US" altLang="en-US" sz="1800" dirty="0" err="1">
                <a:solidFill>
                  <a:srgbClr val="663300"/>
                </a:solidFill>
                <a:ea typeface="ＭＳ Ｐゴシック" panose="020B0600070205080204" pitchFamily="34" charset="-128"/>
              </a:rPr>
              <a:t>pode</a:t>
            </a:r>
            <a:r>
              <a:rPr lang="en-US" altLang="en-US" sz="18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 ser </a:t>
            </a:r>
            <a:r>
              <a:rPr lang="en-US" altLang="en-US" sz="1800" b="1" dirty="0">
                <a:solidFill>
                  <a:srgbClr val="66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branch</a:t>
            </a:r>
            <a:r>
              <a:rPr lang="en-US" altLang="en-US" sz="18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)</a:t>
            </a:r>
          </a:p>
          <a:p>
            <a:pPr marL="560388" lvl="1" indent="-222250" defTabSz="895350" eaLnBrk="1" hangingPunct="1">
              <a:lnSpc>
                <a:spcPct val="80000"/>
              </a:lnSpc>
              <a:tabLst>
                <a:tab pos="114300" algn="l"/>
                <a:tab pos="4572000" algn="r"/>
                <a:tab pos="6731000" algn="r"/>
              </a:tabLst>
            </a:pPr>
            <a:r>
              <a:rPr lang="en-US" altLang="en-US" sz="20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1 </a:t>
            </a:r>
            <a:r>
              <a:rPr lang="en-US" altLang="en-US" sz="2000" b="1" dirty="0">
                <a:solidFill>
                  <a:srgbClr val="66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FP Add</a:t>
            </a:r>
          </a:p>
          <a:p>
            <a:pPr marL="560388" lvl="1" indent="-222250" defTabSz="895350" eaLnBrk="1" hangingPunct="1">
              <a:lnSpc>
                <a:spcPct val="80000"/>
              </a:lnSpc>
              <a:tabLst>
                <a:tab pos="114300" algn="l"/>
                <a:tab pos="4572000" algn="r"/>
                <a:tab pos="6731000" algn="r"/>
              </a:tabLst>
            </a:pPr>
            <a:r>
              <a:rPr lang="en-US" altLang="en-US" sz="20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1 </a:t>
            </a:r>
            <a:r>
              <a:rPr lang="en-US" altLang="en-US" sz="2000" b="1" dirty="0">
                <a:solidFill>
                  <a:srgbClr val="66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FP Multiply </a:t>
            </a:r>
            <a:r>
              <a:rPr lang="en-US" altLang="en-US" sz="2000" b="1" dirty="0" err="1">
                <a:solidFill>
                  <a:srgbClr val="66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ou</a:t>
            </a:r>
            <a:r>
              <a:rPr lang="en-US" altLang="en-US" sz="2000" b="1" dirty="0">
                <a:solidFill>
                  <a:srgbClr val="66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 Divide</a:t>
            </a:r>
          </a:p>
          <a:p>
            <a:pPr marL="560388" lvl="1" indent="-222250" defTabSz="895350" eaLnBrk="1" hangingPunct="1">
              <a:lnSpc>
                <a:spcPct val="80000"/>
              </a:lnSpc>
              <a:tabLst>
                <a:tab pos="114300" algn="l"/>
                <a:tab pos="4572000" algn="r"/>
                <a:tab pos="6731000" algn="r"/>
              </a:tabLst>
            </a:pPr>
            <a:r>
              <a:rPr lang="en-US" altLang="en-US" sz="20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1 </a:t>
            </a:r>
            <a:r>
              <a:rPr lang="en-US" altLang="en-US" sz="2000" b="1" dirty="0">
                <a:solidFill>
                  <a:srgbClr val="66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load</a:t>
            </a:r>
          </a:p>
          <a:p>
            <a:pPr marL="560388" lvl="1" indent="-222250" defTabSz="895350" eaLnBrk="1" hangingPunct="1">
              <a:lnSpc>
                <a:spcPct val="80000"/>
              </a:lnSpc>
              <a:tabLst>
                <a:tab pos="114300" algn="l"/>
                <a:tab pos="4572000" algn="r"/>
                <a:tab pos="6731000" algn="r"/>
              </a:tabLst>
            </a:pPr>
            <a:r>
              <a:rPr lang="en-US" altLang="en-US" sz="2000" dirty="0">
                <a:solidFill>
                  <a:srgbClr val="663300"/>
                </a:solidFill>
                <a:ea typeface="ＭＳ Ｐゴシック" panose="020B0600070205080204" pitchFamily="34" charset="-128"/>
              </a:rPr>
              <a:t>1 </a:t>
            </a:r>
            <a:r>
              <a:rPr lang="en-US" altLang="en-US" sz="2000" b="1" dirty="0">
                <a:solidFill>
                  <a:srgbClr val="6633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store</a:t>
            </a:r>
          </a:p>
          <a:p>
            <a:pPr marL="223838" indent="-223838" defTabSz="895350" eaLnBrk="1" hangingPunct="1">
              <a:lnSpc>
                <a:spcPct val="80000"/>
              </a:lnSpc>
              <a:tabLst>
                <a:tab pos="114300" algn="l"/>
                <a:tab pos="4572000" algn="r"/>
                <a:tab pos="6731000" algn="r"/>
              </a:tabLst>
            </a:pPr>
            <a:endParaRPr lang="en-US" altLang="en-US" sz="1600" dirty="0">
              <a:ea typeface="ＭＳ Ｐゴシック" panose="020B0600070205080204" pitchFamily="34" charset="-128"/>
            </a:endParaRPr>
          </a:p>
          <a:p>
            <a:pPr marL="223838" indent="-223838" defTabSz="895350" eaLnBrk="1" hangingPunct="1">
              <a:lnSpc>
                <a:spcPct val="80000"/>
              </a:lnSpc>
              <a:tabLst>
                <a:tab pos="114300" algn="l"/>
                <a:tab pos="4572000" algn="r"/>
                <a:tab pos="6731000" algn="r"/>
              </a:tabLst>
            </a:pP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Algumas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instruções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requerem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&gt; 1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ciclo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, mas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podem</a:t>
            </a:r>
            <a:r>
              <a:rPr lang="en-US" altLang="en-US" sz="2000" dirty="0">
                <a:solidFill>
                  <a:srgbClr val="014247"/>
                </a:solidFill>
                <a:ea typeface="ＭＳ Ｐゴシック" panose="020B0600070205080204" pitchFamily="34" charset="-128"/>
              </a:rPr>
              <a:t> ser </a:t>
            </a:r>
            <a:r>
              <a:rPr lang="en-US" altLang="en-US" sz="2000" dirty="0" err="1">
                <a:solidFill>
                  <a:srgbClr val="014247"/>
                </a:solidFill>
                <a:ea typeface="ＭＳ Ｐゴシック" panose="020B0600070205080204" pitchFamily="34" charset="-128"/>
              </a:rPr>
              <a:t>encadeadas</a:t>
            </a:r>
            <a:endParaRPr lang="en-US" altLang="en-US" sz="2000" dirty="0">
              <a:solidFill>
                <a:srgbClr val="014247"/>
              </a:solidFill>
              <a:ea typeface="ＭＳ Ｐゴシック" panose="020B0600070205080204" pitchFamily="34" charset="-128"/>
            </a:endParaRPr>
          </a:p>
        </p:txBody>
      </p:sp>
      <p:grpSp>
        <p:nvGrpSpPr>
          <p:cNvPr id="31746" name="Group 39">
            <a:extLst>
              <a:ext uri="{FF2B5EF4-FFF2-40B4-BE49-F238E27FC236}">
                <a16:creationId xmlns:a16="http://schemas.microsoft.com/office/drawing/2014/main" id="{7B68CDBA-960D-804A-A6F1-D8F4FDBC3D77}"/>
              </a:ext>
            </a:extLst>
          </p:cNvPr>
          <p:cNvGrpSpPr>
            <a:grpSpLocks/>
          </p:cNvGrpSpPr>
          <p:nvPr/>
        </p:nvGrpSpPr>
        <p:grpSpPr bwMode="auto">
          <a:xfrm>
            <a:off x="4648201" y="1772816"/>
            <a:ext cx="4191000" cy="2189584"/>
            <a:chOff x="4572000" y="1700213"/>
            <a:chExt cx="4310063" cy="2333625"/>
          </a:xfrm>
        </p:grpSpPr>
        <p:sp>
          <p:nvSpPr>
            <p:cNvPr id="178180" name="Rectangle 4">
              <a:extLst>
                <a:ext uri="{FF2B5EF4-FFF2-40B4-BE49-F238E27FC236}">
                  <a16:creationId xmlns:a16="http://schemas.microsoft.com/office/drawing/2014/main" id="{FF6827F3-023F-9346-8477-DE8E62ABDA6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572000" y="1700213"/>
              <a:ext cx="4310063" cy="2333625"/>
            </a:xfrm>
            <a:prstGeom prst="rect">
              <a:avLst/>
            </a:prstGeom>
            <a:solidFill>
              <a:srgbClr val="FFC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blurRad="63500" dist="38099" dir="2700000" algn="ctr" rotWithShape="0">
                <a:schemeClr val="bg2">
                  <a:alpha val="74998"/>
                </a:schemeClr>
              </a:outerShdw>
            </a:effectLst>
          </p:spPr>
          <p:txBody>
            <a:bodyPr wrap="none" anchor="b" anchorCtr="1"/>
            <a:lstStyle/>
            <a:p>
              <a:pPr algn="ctr" eaLnBrk="1" hangingPunct="1">
                <a:defRPr/>
              </a:pPr>
              <a:endParaRPr lang="en-GB" sz="1600">
                <a:latin typeface="Arial" charset="0"/>
                <a:ea typeface="+mn-ea"/>
              </a:endParaRPr>
            </a:p>
          </p:txBody>
        </p:sp>
        <p:sp>
          <p:nvSpPr>
            <p:cNvPr id="31783" name="Rectangle 5">
              <a:extLst>
                <a:ext uri="{FF2B5EF4-FFF2-40B4-BE49-F238E27FC236}">
                  <a16:creationId xmlns:a16="http://schemas.microsoft.com/office/drawing/2014/main" id="{E4C18DFA-C2F7-6446-BCAA-88658BD81C9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13300" y="2000250"/>
              <a:ext cx="4046538" cy="754063"/>
            </a:xfrm>
            <a:prstGeom prst="rect">
              <a:avLst/>
            </a:prstGeom>
            <a:solidFill>
              <a:srgbClr val="96969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000"/>
                <a:t>Unid. 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000"/>
                <a:t>Func.</a:t>
              </a: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endParaRPr lang="en-US" altLang="en-US" sz="1000"/>
            </a:p>
          </p:txBody>
        </p:sp>
        <p:sp>
          <p:nvSpPr>
            <p:cNvPr id="31784" name="Rectangle 6">
              <a:extLst>
                <a:ext uri="{FF2B5EF4-FFF2-40B4-BE49-F238E27FC236}">
                  <a16:creationId xmlns:a16="http://schemas.microsoft.com/office/drawing/2014/main" id="{8DDB7704-2E4D-654D-A4D6-1A24996DE62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89500" y="2152650"/>
              <a:ext cx="479425" cy="411163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Integer/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Branch</a:t>
              </a:r>
            </a:p>
          </p:txBody>
        </p:sp>
        <p:sp>
          <p:nvSpPr>
            <p:cNvPr id="31785" name="Rectangle 7">
              <a:extLst>
                <a:ext uri="{FF2B5EF4-FFF2-40B4-BE49-F238E27FC236}">
                  <a16:creationId xmlns:a16="http://schemas.microsoft.com/office/drawing/2014/main" id="{D2EA3C32-CF24-8C44-BA60-839B0D6FC87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108700" y="2152650"/>
              <a:ext cx="479425" cy="411163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FP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Add</a:t>
              </a:r>
            </a:p>
          </p:txBody>
        </p:sp>
        <p:sp>
          <p:nvSpPr>
            <p:cNvPr id="31786" name="Rectangle 8">
              <a:extLst>
                <a:ext uri="{FF2B5EF4-FFF2-40B4-BE49-F238E27FC236}">
                  <a16:creationId xmlns:a16="http://schemas.microsoft.com/office/drawing/2014/main" id="{2EFF695E-2B9E-074C-94A5-46A62384203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718300" y="2152650"/>
              <a:ext cx="479425" cy="411163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FP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Mult/Div</a:t>
              </a:r>
            </a:p>
          </p:txBody>
        </p:sp>
        <p:sp>
          <p:nvSpPr>
            <p:cNvPr id="31787" name="Rectangle 9">
              <a:extLst>
                <a:ext uri="{FF2B5EF4-FFF2-40B4-BE49-F238E27FC236}">
                  <a16:creationId xmlns:a16="http://schemas.microsoft.com/office/drawing/2014/main" id="{884E9491-D243-7241-B112-DE736BA5317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27900" y="2152650"/>
              <a:ext cx="479425" cy="411163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Load</a:t>
              </a:r>
            </a:p>
          </p:txBody>
        </p:sp>
        <p:sp>
          <p:nvSpPr>
            <p:cNvPr id="31788" name="Rectangle 10">
              <a:extLst>
                <a:ext uri="{FF2B5EF4-FFF2-40B4-BE49-F238E27FC236}">
                  <a16:creationId xmlns:a16="http://schemas.microsoft.com/office/drawing/2014/main" id="{19253F95-5E53-C845-BF7A-4FCE477E917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37500" y="2152650"/>
              <a:ext cx="479425" cy="411163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Store</a:t>
              </a:r>
            </a:p>
          </p:txBody>
        </p:sp>
        <p:sp>
          <p:nvSpPr>
            <p:cNvPr id="31789" name="Rectangle 11">
              <a:extLst>
                <a:ext uri="{FF2B5EF4-FFF2-40B4-BE49-F238E27FC236}">
                  <a16:creationId xmlns:a16="http://schemas.microsoft.com/office/drawing/2014/main" id="{8CD4C5E6-AAEA-2A4F-B147-CABBB3085D5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80288" y="3427413"/>
              <a:ext cx="1028700" cy="488950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bg1"/>
                  </a:solidFill>
                </a:rPr>
                <a:t>Data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000">
                  <a:solidFill>
                    <a:schemeClr val="bg1"/>
                  </a:solidFill>
                </a:rPr>
                <a:t>Cache</a:t>
              </a:r>
            </a:p>
          </p:txBody>
        </p:sp>
        <p:sp>
          <p:nvSpPr>
            <p:cNvPr id="31790" name="Line 12">
              <a:extLst>
                <a:ext uri="{FF2B5EF4-FFF2-40B4-BE49-F238E27FC236}">
                  <a16:creationId xmlns:a16="http://schemas.microsoft.com/office/drawing/2014/main" id="{B3CE5966-A8FA-9141-8F42-DE585258341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5400000">
              <a:off x="7019926" y="2997200"/>
              <a:ext cx="868362" cy="158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791" name="Line 13">
              <a:extLst>
                <a:ext uri="{FF2B5EF4-FFF2-40B4-BE49-F238E27FC236}">
                  <a16:creationId xmlns:a16="http://schemas.microsoft.com/office/drawing/2014/main" id="{4708EC87-BD1D-784F-98C5-657C5638912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16200000" flipV="1">
              <a:off x="7256463" y="2989263"/>
              <a:ext cx="858837" cy="79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792" name="Line 14">
              <a:extLst>
                <a:ext uri="{FF2B5EF4-FFF2-40B4-BE49-F238E27FC236}">
                  <a16:creationId xmlns:a16="http://schemas.microsoft.com/office/drawing/2014/main" id="{D5AE6A00-4980-F745-9108-5DB5061DDC3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5400000">
              <a:off x="7626351" y="2994025"/>
              <a:ext cx="868362" cy="79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793" name="Line 15">
              <a:extLst>
                <a:ext uri="{FF2B5EF4-FFF2-40B4-BE49-F238E27FC236}">
                  <a16:creationId xmlns:a16="http://schemas.microsoft.com/office/drawing/2014/main" id="{6C993FBA-0212-D64C-A879-644CF6BEF84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rot="5400000">
              <a:off x="7860507" y="2994819"/>
              <a:ext cx="863600" cy="158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794" name="Text Box 16">
              <a:extLst>
                <a:ext uri="{FF2B5EF4-FFF2-40B4-BE49-F238E27FC236}">
                  <a16:creationId xmlns:a16="http://schemas.microsoft.com/office/drawing/2014/main" id="{F47CF8EA-5137-E34C-835D-C022C68F2752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8255000" y="3228975"/>
              <a:ext cx="406400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Data</a:t>
              </a:r>
            </a:p>
          </p:txBody>
        </p:sp>
        <p:sp>
          <p:nvSpPr>
            <p:cNvPr id="31795" name="Text Box 17">
              <a:extLst>
                <a:ext uri="{FF2B5EF4-FFF2-40B4-BE49-F238E27FC236}">
                  <a16:creationId xmlns:a16="http://schemas.microsoft.com/office/drawing/2014/main" id="{45B63953-092E-A146-9598-D017B94B4120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7629525" y="3213100"/>
              <a:ext cx="406400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Data</a:t>
              </a:r>
            </a:p>
          </p:txBody>
        </p:sp>
        <p:sp>
          <p:nvSpPr>
            <p:cNvPr id="31796" name="Text Box 18">
              <a:extLst>
                <a:ext uri="{FF2B5EF4-FFF2-40B4-BE49-F238E27FC236}">
                  <a16:creationId xmlns:a16="http://schemas.microsoft.com/office/drawing/2014/main" id="{81BDF407-5A42-964D-9CD2-60B143A1D3FA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7070725" y="3067050"/>
              <a:ext cx="436563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Addr.</a:t>
              </a:r>
            </a:p>
          </p:txBody>
        </p:sp>
        <p:sp>
          <p:nvSpPr>
            <p:cNvPr id="31797" name="Text Box 19">
              <a:extLst>
                <a:ext uri="{FF2B5EF4-FFF2-40B4-BE49-F238E27FC236}">
                  <a16:creationId xmlns:a16="http://schemas.microsoft.com/office/drawing/2014/main" id="{D4A730AF-C9EE-F646-BE6C-CF21F12A1F9F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7708900" y="3051175"/>
              <a:ext cx="436563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Addr.</a:t>
              </a:r>
            </a:p>
          </p:txBody>
        </p:sp>
        <p:sp>
          <p:nvSpPr>
            <p:cNvPr id="31798" name="Line 20">
              <a:extLst>
                <a:ext uri="{FF2B5EF4-FFF2-40B4-BE49-F238E27FC236}">
                  <a16:creationId xmlns:a16="http://schemas.microsoft.com/office/drawing/2014/main" id="{3925FD80-EE25-BD45-9C82-DD58C78DC87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5194300" y="1924050"/>
              <a:ext cx="1588" cy="2063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799" name="Line 21">
              <a:extLst>
                <a:ext uri="{FF2B5EF4-FFF2-40B4-BE49-F238E27FC236}">
                  <a16:creationId xmlns:a16="http://schemas.microsoft.com/office/drawing/2014/main" id="{5977ABED-A34E-D44B-8745-3EE0D98B868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413500" y="1924050"/>
              <a:ext cx="1588" cy="2063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800" name="Line 22">
              <a:extLst>
                <a:ext uri="{FF2B5EF4-FFF2-40B4-BE49-F238E27FC236}">
                  <a16:creationId xmlns:a16="http://schemas.microsoft.com/office/drawing/2014/main" id="{23D32D02-F20C-614F-9CFA-BCF172EAABF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7023100" y="1924050"/>
              <a:ext cx="1588" cy="2063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801" name="Line 23">
              <a:extLst>
                <a:ext uri="{FF2B5EF4-FFF2-40B4-BE49-F238E27FC236}">
                  <a16:creationId xmlns:a16="http://schemas.microsoft.com/office/drawing/2014/main" id="{461A0652-1E2E-9540-A0CE-6B0646F6400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7632700" y="1924050"/>
              <a:ext cx="1588" cy="2063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802" name="Line 24">
              <a:extLst>
                <a:ext uri="{FF2B5EF4-FFF2-40B4-BE49-F238E27FC236}">
                  <a16:creationId xmlns:a16="http://schemas.microsoft.com/office/drawing/2014/main" id="{9225973D-87C0-9B40-95C7-989C6DC7F07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8242300" y="1924050"/>
              <a:ext cx="1588" cy="2063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803" name="Line 25">
              <a:extLst>
                <a:ext uri="{FF2B5EF4-FFF2-40B4-BE49-F238E27FC236}">
                  <a16:creationId xmlns:a16="http://schemas.microsoft.com/office/drawing/2014/main" id="{7C7E71D4-50BF-6346-B057-96A2C285AD1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5194300" y="1924050"/>
              <a:ext cx="27432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804" name="Rectangle 26">
              <a:extLst>
                <a:ext uri="{FF2B5EF4-FFF2-40B4-BE49-F238E27FC236}">
                  <a16:creationId xmlns:a16="http://schemas.microsoft.com/office/drawing/2014/main" id="{A143070C-AA65-2940-ACB3-F7D91B552A4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499100" y="2152650"/>
              <a:ext cx="479425" cy="411163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General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>
                  <a:solidFill>
                    <a:schemeClr val="bg1"/>
                  </a:solidFill>
                </a:rPr>
                <a:t>Integer</a:t>
              </a:r>
            </a:p>
          </p:txBody>
        </p:sp>
        <p:sp>
          <p:nvSpPr>
            <p:cNvPr id="31805" name="Line 27">
              <a:extLst>
                <a:ext uri="{FF2B5EF4-FFF2-40B4-BE49-F238E27FC236}">
                  <a16:creationId xmlns:a16="http://schemas.microsoft.com/office/drawing/2014/main" id="{234B541F-A3D3-C848-AB24-B20B4A8E551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5803900" y="1924050"/>
              <a:ext cx="1588" cy="20637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1806" name="Line 28">
              <a:extLst>
                <a:ext uri="{FF2B5EF4-FFF2-40B4-BE49-F238E27FC236}">
                  <a16:creationId xmlns:a16="http://schemas.microsoft.com/office/drawing/2014/main" id="{421F9BA7-CBCC-244F-9B5A-E9A1C27D353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716463" y="2990850"/>
              <a:ext cx="3357562" cy="15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grpSp>
          <p:nvGrpSpPr>
            <p:cNvPr id="31807" name="Group 29">
              <a:extLst>
                <a:ext uri="{FF2B5EF4-FFF2-40B4-BE49-F238E27FC236}">
                  <a16:creationId xmlns:a16="http://schemas.microsoft.com/office/drawing/2014/main" id="{08D87FC5-0B04-2149-AC61-C9612B24AD9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118100" y="2609850"/>
              <a:ext cx="2743200" cy="342900"/>
              <a:chOff x="768" y="2016"/>
              <a:chExt cx="1920" cy="144"/>
            </a:xfrm>
          </p:grpSpPr>
          <p:sp>
            <p:nvSpPr>
              <p:cNvPr id="31810" name="Line 30">
                <a:extLst>
                  <a:ext uri="{FF2B5EF4-FFF2-40B4-BE49-F238E27FC236}">
                    <a16:creationId xmlns:a16="http://schemas.microsoft.com/office/drawing/2014/main" id="{272A1DAE-6291-0F42-B522-40C90DE6D67C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768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31811" name="Line 31">
                <a:extLst>
                  <a:ext uri="{FF2B5EF4-FFF2-40B4-BE49-F238E27FC236}">
                    <a16:creationId xmlns:a16="http://schemas.microsoft.com/office/drawing/2014/main" id="{0F53AD3C-1418-404A-AA32-FC2D8D20AB6E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536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31812" name="Line 32">
                <a:extLst>
                  <a:ext uri="{FF2B5EF4-FFF2-40B4-BE49-F238E27FC236}">
                    <a16:creationId xmlns:a16="http://schemas.microsoft.com/office/drawing/2014/main" id="{F34BAF72-37AF-3C4F-80C8-1EB49A6B68A4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920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31813" name="Line 33">
                <a:extLst>
                  <a:ext uri="{FF2B5EF4-FFF2-40B4-BE49-F238E27FC236}">
                    <a16:creationId xmlns:a16="http://schemas.microsoft.com/office/drawing/2014/main" id="{C3000EEF-2BBE-2945-AAC6-C28B6DAD0938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2304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31814" name="Line 34">
                <a:extLst>
                  <a:ext uri="{FF2B5EF4-FFF2-40B4-BE49-F238E27FC236}">
                    <a16:creationId xmlns:a16="http://schemas.microsoft.com/office/drawing/2014/main" id="{861A8AB2-5966-8644-8C6A-2CAAC63648DD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2688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  <p:sp>
            <p:nvSpPr>
              <p:cNvPr id="31815" name="Line 35">
                <a:extLst>
                  <a:ext uri="{FF2B5EF4-FFF2-40B4-BE49-F238E27FC236}">
                    <a16:creationId xmlns:a16="http://schemas.microsoft.com/office/drawing/2014/main" id="{05341988-E060-5641-98CA-4023537823C2}"/>
                  </a:ext>
                </a:extLst>
              </p:cNvPr>
              <p:cNvSpPr>
                <a:spLocks noChangeAspect="1" noChangeShapeType="1"/>
              </p:cNvSpPr>
              <p:nvPr/>
            </p:nvSpPr>
            <p:spPr bwMode="auto">
              <a:xfrm>
                <a:off x="1152" y="2016"/>
                <a:ext cx="0" cy="14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PT"/>
              </a:p>
            </p:txBody>
          </p:sp>
        </p:grpSp>
        <p:sp>
          <p:nvSpPr>
            <p:cNvPr id="31808" name="Rectangle 36">
              <a:extLst>
                <a:ext uri="{FF2B5EF4-FFF2-40B4-BE49-F238E27FC236}">
                  <a16:creationId xmlns:a16="http://schemas.microsoft.com/office/drawing/2014/main" id="{D74F01EE-9413-6044-9E7A-5E170016A78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5346700" y="2990850"/>
              <a:ext cx="1076325" cy="220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900"/>
                <a:t>Operation Results</a:t>
              </a:r>
            </a:p>
          </p:txBody>
        </p:sp>
        <p:sp>
          <p:nvSpPr>
            <p:cNvPr id="31809" name="Rectangle 37">
              <a:extLst>
                <a:ext uri="{FF2B5EF4-FFF2-40B4-BE49-F238E27FC236}">
                  <a16:creationId xmlns:a16="http://schemas.microsoft.com/office/drawing/2014/main" id="{7257FF8D-C85E-A54B-8E5F-61410231DB8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716463" y="3643313"/>
              <a:ext cx="1492250" cy="33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/>
                <a:t>Execution Unit</a:t>
              </a:r>
            </a:p>
          </p:txBody>
        </p:sp>
      </p:grpSp>
      <p:sp>
        <p:nvSpPr>
          <p:cNvPr id="31747" name="Rectangle 39">
            <a:extLst>
              <a:ext uri="{FF2B5EF4-FFF2-40B4-BE49-F238E27FC236}">
                <a16:creationId xmlns:a16="http://schemas.microsoft.com/office/drawing/2014/main" id="{50F8DCD5-A1EF-D547-BCB4-1925953AE9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5351" y="333375"/>
            <a:ext cx="8393113" cy="792163"/>
          </a:xfrm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Algumas potencialidades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do Intel P6</a:t>
            </a:r>
            <a:endParaRPr lang="en-GB" altLang="en-US">
              <a:ea typeface="ＭＳ Ｐゴシック" panose="020B0600070205080204" pitchFamily="34" charset="-128"/>
            </a:endParaRPr>
          </a:p>
        </p:txBody>
      </p: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98D9BEF8-93E3-E148-99B8-15F770F7E6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762814"/>
              </p:ext>
            </p:extLst>
          </p:nvPr>
        </p:nvGraphicFramePr>
        <p:xfrm>
          <a:off x="533400" y="4464196"/>
          <a:ext cx="8305800" cy="1989140"/>
        </p:xfrm>
        <a:graphic>
          <a:graphicData uri="http://schemas.openxmlformats.org/drawingml/2006/table">
            <a:tbl>
              <a:tblPr/>
              <a:tblGrid>
                <a:gridCol w="3733800">
                  <a:extLst>
                    <a:ext uri="{9D8B030D-6E8A-4147-A177-3AD203B41FA5}">
                      <a16:colId xmlns:a16="http://schemas.microsoft.com/office/drawing/2014/main" val="434501927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1077433338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375904062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14247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kumimoji="0" lang="en-US" altLang="en-US" sz="1800" b="1" i="0" u="sng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Instrução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sng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Latência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sng" strike="noStrike" cap="none" normalizeH="0" baseline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Ciclos/Emissão</a:t>
                      </a:r>
                      <a:endParaRPr kumimoji="0" lang="en-US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5987953"/>
                  </a:ext>
                </a:extLst>
              </a:tr>
              <a:tr h="274638"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14247"/>
                          </a:solidFill>
                          <a:effectLst/>
                          <a:latin typeface="Courier New" panose="02070309020205020404" pitchFamily="49" charset="0"/>
                          <a:ea typeface="ＭＳ Ｐゴシック" panose="020B0600070205080204" pitchFamily="34" charset="-128"/>
                        </a:rPr>
                        <a:t>Load / Store</a:t>
                      </a:r>
                      <a:endParaRPr kumimoji="0" lang="en-US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909511"/>
                  </a:ext>
                </a:extLst>
              </a:tr>
              <a:tr h="274638"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14247"/>
                          </a:solidFill>
                          <a:effectLst/>
                          <a:latin typeface="Courier New" panose="02070309020205020404" pitchFamily="49" charset="0"/>
                          <a:ea typeface="ＭＳ Ｐゴシック" panose="020B0600070205080204" pitchFamily="34" charset="-128"/>
                        </a:rPr>
                        <a:t>Integer Multiply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4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871122"/>
                  </a:ext>
                </a:extLst>
              </a:tr>
              <a:tr h="341312"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14247"/>
                          </a:solidFill>
                          <a:effectLst/>
                          <a:latin typeface="Courier New" panose="02070309020205020404" pitchFamily="49" charset="0"/>
                          <a:ea typeface="ＭＳ Ｐゴシック" panose="020B0600070205080204" pitchFamily="34" charset="-128"/>
                        </a:rPr>
                        <a:t>Integer Divide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36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36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047522"/>
                  </a:ext>
                </a:extLst>
              </a:tr>
              <a:tr h="274638"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14247"/>
                          </a:solidFill>
                          <a:effectLst/>
                          <a:latin typeface="Courier New" panose="02070309020205020404" pitchFamily="49" charset="0"/>
                          <a:ea typeface="ＭＳ Ｐゴシック" panose="020B0600070205080204" pitchFamily="34" charset="-128"/>
                        </a:rPr>
                        <a:t>Double/Single FP Add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1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164196"/>
                  </a:ext>
                </a:extLst>
              </a:tr>
              <a:tr h="274638"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14247"/>
                          </a:solidFill>
                          <a:effectLst/>
                          <a:latin typeface="Courier New" panose="02070309020205020404" pitchFamily="49" charset="0"/>
                          <a:ea typeface="ＭＳ Ｐゴシック" panose="020B0600070205080204" pitchFamily="34" charset="-128"/>
                        </a:rPr>
                        <a:t>Double/Single FP Multiply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5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2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0813351"/>
                  </a:ext>
                </a:extLst>
              </a:tr>
              <a:tr h="274638"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14247"/>
                          </a:solidFill>
                          <a:effectLst/>
                          <a:latin typeface="Courier New" panose="02070309020205020404" pitchFamily="49" charset="0"/>
                          <a:ea typeface="ＭＳ Ｐゴシック" panose="020B0600070205080204" pitchFamily="34" charset="-128"/>
                        </a:rPr>
                        <a:t>Double/Single FP Divide</a:t>
                      </a: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34" charset="-128"/>
                      </a:endParaRP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38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>
                      <a:lvl1pPr algn="l" defTabSz="457200"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1pPr>
                      <a:lvl2pPr marL="742950" indent="-285750" algn="l" defTabSz="457200" eaLnBrk="0" hangingPunct="0">
                        <a:spcBef>
                          <a:spcPct val="20000"/>
                        </a:spcBef>
                        <a:defRPr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2pPr>
                      <a:lvl3pPr marL="11430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3pPr>
                      <a:lvl4pPr marL="1600200" indent="-228600" algn="l" defTabSz="457200"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4pPr>
                      <a:lvl5pPr marL="2057400" indent="-228600" algn="l" defTabSz="457200"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5pPr>
                      <a:lvl6pPr marL="25146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6pPr>
                      <a:lvl7pPr marL="29718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7pPr>
                      <a:lvl8pPr marL="34290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8pPr>
                      <a:lvl9pPr marL="3886200" indent="-228600" defTabSz="4572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34" charset="-128"/>
                        </a:rPr>
                        <a:t>38</a:t>
                      </a:r>
                    </a:p>
                  </a:txBody>
                  <a:tcPr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963183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8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8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8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8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78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8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7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3" name="Rectangle 3">
            <a:extLst>
              <a:ext uri="{FF2B5EF4-FFF2-40B4-BE49-F238E27FC236}">
                <a16:creationId xmlns:a16="http://schemas.microsoft.com/office/drawing/2014/main" id="{56365773-4BDA-6149-BB25-CEC12D08B8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4076700"/>
            <a:ext cx="8839200" cy="2563813"/>
          </a:xfrm>
        </p:spPr>
        <p:txBody>
          <a:bodyPr/>
          <a:lstStyle/>
          <a:p>
            <a:pPr marL="261938" indent="-261938" eaLnBrk="1" hangingPunct="1">
              <a:lnSpc>
                <a:spcPct val="90000"/>
              </a:lnSpc>
            </a:pPr>
            <a:r>
              <a:rPr lang="en-US" altLang="en-US" sz="2000">
                <a:solidFill>
                  <a:srgbClr val="003300"/>
                </a:solidFill>
                <a:ea typeface="ＭＳ Ｐゴシック" panose="020B0600070205080204" pitchFamily="34" charset="-128"/>
              </a:rPr>
              <a:t>Traduz Instruções em </a:t>
            </a:r>
            <a:r>
              <a:rPr lang="en-US" altLang="en-US" sz="2000" i="1">
                <a:solidFill>
                  <a:srgbClr val="003300"/>
                </a:solidFill>
                <a:ea typeface="ＭＳ Ｐゴシック" panose="020B0600070205080204" pitchFamily="34" charset="-128"/>
              </a:rPr>
              <a:t>Operações</a:t>
            </a:r>
          </a:p>
          <a:p>
            <a:pPr marL="623888" lvl="1" indent="-174625" eaLnBrk="1" hangingPunct="1">
              <a:lnSpc>
                <a:spcPct val="90000"/>
              </a:lnSpc>
            </a:pPr>
            <a:r>
              <a:rPr lang="en-US" altLang="en-US" sz="1800" i="1">
                <a:solidFill>
                  <a:srgbClr val="003300"/>
                </a:solidFill>
                <a:ea typeface="ＭＳ Ｐゴシック" panose="020B0600070205080204" pitchFamily="34" charset="-128"/>
              </a:rPr>
              <a:t>Operações</a:t>
            </a:r>
            <a:r>
              <a:rPr lang="en-US" altLang="en-US" sz="1800">
                <a:solidFill>
                  <a:srgbClr val="003300"/>
                </a:solidFill>
                <a:ea typeface="ＭＳ Ｐゴシック" panose="020B0600070205080204" pitchFamily="34" charset="-128"/>
              </a:rPr>
              <a:t>: designação da Intel para instruções tipo-RISC</a:t>
            </a:r>
          </a:p>
          <a:p>
            <a:pPr marL="623888" lvl="1" indent="-174625" eaLnBrk="1" hangingPunct="1">
              <a:lnSpc>
                <a:spcPct val="90000"/>
              </a:lnSpc>
            </a:pPr>
            <a:r>
              <a:rPr lang="en-US" altLang="en-US" sz="1800">
                <a:solidFill>
                  <a:srgbClr val="003300"/>
                </a:solidFill>
                <a:ea typeface="ＭＳ Ｐゴシック" panose="020B0600070205080204" pitchFamily="34" charset="-128"/>
              </a:rPr>
              <a:t>instrução típica requer 1–3 operações</a:t>
            </a:r>
          </a:p>
          <a:p>
            <a:pPr marL="261938" indent="-261938" eaLnBrk="1" hangingPunct="1">
              <a:lnSpc>
                <a:spcPct val="90000"/>
              </a:lnSpc>
              <a:spcBef>
                <a:spcPts val="1325"/>
              </a:spcBef>
            </a:pPr>
            <a:r>
              <a:rPr lang="en-US" altLang="en-US" sz="2000">
                <a:solidFill>
                  <a:srgbClr val="003300"/>
                </a:solidFill>
                <a:ea typeface="ＭＳ Ｐゴシック" panose="020B0600070205080204" pitchFamily="34" charset="-128"/>
              </a:rPr>
              <a:t>Converte referências a Registos em </a:t>
            </a:r>
            <a:r>
              <a:rPr lang="en-US" altLang="en-US" sz="2000" i="1">
                <a:solidFill>
                  <a:srgbClr val="003300"/>
                </a:solidFill>
                <a:ea typeface="ＭＳ Ｐゴシック" panose="020B0600070205080204" pitchFamily="34" charset="-128"/>
              </a:rPr>
              <a:t>Tags</a:t>
            </a:r>
          </a:p>
          <a:p>
            <a:pPr marL="623888" lvl="1" indent="-174625" eaLnBrk="1" hangingPunct="1">
              <a:lnSpc>
                <a:spcPct val="90000"/>
              </a:lnSpc>
            </a:pPr>
            <a:r>
              <a:rPr lang="en-US" altLang="en-US" sz="1800" i="1">
                <a:solidFill>
                  <a:srgbClr val="003300"/>
                </a:solidFill>
                <a:ea typeface="ＭＳ Ｐゴシック" panose="020B0600070205080204" pitchFamily="34" charset="-128"/>
              </a:rPr>
              <a:t>Tags</a:t>
            </a:r>
            <a:r>
              <a:rPr lang="en-US" altLang="en-US" sz="1800">
                <a:solidFill>
                  <a:srgbClr val="003300"/>
                </a:solidFill>
                <a:ea typeface="ＭＳ Ｐゴシック" panose="020B0600070205080204" pitchFamily="34" charset="-128"/>
              </a:rPr>
              <a:t>: identificador abstracto que liga o resultado de uma operação com  operandos-fonte de operações futuras</a:t>
            </a:r>
          </a:p>
        </p:txBody>
      </p:sp>
      <p:sp>
        <p:nvSpPr>
          <p:cNvPr id="179204" name="Rectangle 4">
            <a:extLst>
              <a:ext uri="{FF2B5EF4-FFF2-40B4-BE49-F238E27FC236}">
                <a16:creationId xmlns:a16="http://schemas.microsoft.com/office/drawing/2014/main" id="{B172E971-AF86-2441-B673-6A689280F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1625" y="1933525"/>
            <a:ext cx="4881563" cy="1828800"/>
          </a:xfrm>
          <a:prstGeom prst="rect">
            <a:avLst/>
          </a:prstGeom>
          <a:solidFill>
            <a:srgbClr val="FFCCFF"/>
          </a:solidFill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 wrap="none" anchorCtr="1"/>
          <a:lstStyle/>
          <a:p>
            <a:pPr algn="ctr" eaLnBrk="1" hangingPunct="1">
              <a:defRPr/>
            </a:pPr>
            <a:endParaRPr lang="en-GB">
              <a:latin typeface="Arial" charset="0"/>
              <a:ea typeface="+mn-ea"/>
            </a:endParaRPr>
          </a:p>
        </p:txBody>
      </p:sp>
      <p:sp>
        <p:nvSpPr>
          <p:cNvPr id="32771" name="Rectangle 5">
            <a:extLst>
              <a:ext uri="{FF2B5EF4-FFF2-40B4-BE49-F238E27FC236}">
                <a16:creationId xmlns:a16="http://schemas.microsoft.com/office/drawing/2014/main" id="{32C12918-C3FB-DA46-B374-C6789C694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6388" y="2404864"/>
            <a:ext cx="838200" cy="10668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Instruction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Cache</a:t>
            </a:r>
          </a:p>
        </p:txBody>
      </p:sp>
      <p:sp>
        <p:nvSpPr>
          <p:cNvPr id="32772" name="Rectangle 6">
            <a:extLst>
              <a:ext uri="{FF2B5EF4-FFF2-40B4-BE49-F238E27FC236}">
                <a16:creationId xmlns:a16="http://schemas.microsoft.com/office/drawing/2014/main" id="{3E9FFA2E-5101-6043-9C12-99AF0E7EB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3788" y="2328664"/>
            <a:ext cx="914400" cy="5334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Fetch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Control</a:t>
            </a:r>
          </a:p>
        </p:txBody>
      </p:sp>
      <p:sp>
        <p:nvSpPr>
          <p:cNvPr id="32773" name="Rectangle 7">
            <a:extLst>
              <a:ext uri="{FF2B5EF4-FFF2-40B4-BE49-F238E27FC236}">
                <a16:creationId xmlns:a16="http://schemas.microsoft.com/office/drawing/2014/main" id="{B6EBB2A9-C72A-F94A-B79E-B683FAB8C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3788" y="2938264"/>
            <a:ext cx="914400" cy="5334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Instruction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Decode</a:t>
            </a:r>
          </a:p>
        </p:txBody>
      </p:sp>
      <p:sp>
        <p:nvSpPr>
          <p:cNvPr id="32774" name="Line 8">
            <a:extLst>
              <a:ext uri="{FF2B5EF4-FFF2-40B4-BE49-F238E27FC236}">
                <a16:creationId xmlns:a16="http://schemas.microsoft.com/office/drawing/2014/main" id="{8567318D-E061-F94E-83E7-3CCDB7C89A0C}"/>
              </a:ext>
            </a:extLst>
          </p:cNvPr>
          <p:cNvSpPr>
            <a:spLocks noChangeShapeType="1"/>
          </p:cNvSpPr>
          <p:nvPr/>
        </p:nvSpPr>
        <p:spPr bwMode="auto">
          <a:xfrm>
            <a:off x="7088188" y="2557264"/>
            <a:ext cx="838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32775" name="Line 9">
            <a:extLst>
              <a:ext uri="{FF2B5EF4-FFF2-40B4-BE49-F238E27FC236}">
                <a16:creationId xmlns:a16="http://schemas.microsoft.com/office/drawing/2014/main" id="{C195A40E-B600-2D4B-AEC2-3120FD9A5F2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088188" y="3166864"/>
            <a:ext cx="8382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32776" name="Line 10">
            <a:extLst>
              <a:ext uri="{FF2B5EF4-FFF2-40B4-BE49-F238E27FC236}">
                <a16:creationId xmlns:a16="http://schemas.microsoft.com/office/drawing/2014/main" id="{80236FC3-AD6E-BA4D-B2AE-C3DD1F297196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0988" y="3471664"/>
            <a:ext cx="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32777" name="Text Box 11">
            <a:extLst>
              <a:ext uri="{FF2B5EF4-FFF2-40B4-BE49-F238E27FC236}">
                <a16:creationId xmlns:a16="http://schemas.microsoft.com/office/drawing/2014/main" id="{2E328B69-81AA-D64E-83C9-B39DC89D3D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5800" y="2228651"/>
            <a:ext cx="893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/>
              <a:t>Address</a:t>
            </a:r>
          </a:p>
        </p:txBody>
      </p:sp>
      <p:sp>
        <p:nvSpPr>
          <p:cNvPr id="32778" name="Text Box 12">
            <a:extLst>
              <a:ext uri="{FF2B5EF4-FFF2-40B4-BE49-F238E27FC236}">
                <a16:creationId xmlns:a16="http://schemas.microsoft.com/office/drawing/2014/main" id="{C30A97E7-AAB4-4644-A70F-BF976BD9A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4700" y="2854126"/>
            <a:ext cx="7159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/>
              <a:t>Instrs.</a:t>
            </a:r>
          </a:p>
        </p:txBody>
      </p:sp>
      <p:sp>
        <p:nvSpPr>
          <p:cNvPr id="32779" name="Text Box 13">
            <a:extLst>
              <a:ext uri="{FF2B5EF4-FFF2-40B4-BE49-F238E27FC236}">
                <a16:creationId xmlns:a16="http://schemas.microsoft.com/office/drawing/2014/main" id="{53B7E78F-836D-1D43-A63D-5E93233A5A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2888" y="3530401"/>
            <a:ext cx="1119187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400" b="1"/>
              <a:t>Operations</a:t>
            </a:r>
          </a:p>
        </p:txBody>
      </p:sp>
      <p:sp>
        <p:nvSpPr>
          <p:cNvPr id="32780" name="Rectangle 14">
            <a:extLst>
              <a:ext uri="{FF2B5EF4-FFF2-40B4-BE49-F238E27FC236}">
                <a16:creationId xmlns:a16="http://schemas.microsoft.com/office/drawing/2014/main" id="{1102F362-E194-5943-AAC4-6FA3FBBDB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0788" y="2481064"/>
            <a:ext cx="914400" cy="99060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Retirement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200">
                <a:solidFill>
                  <a:schemeClr val="bg1"/>
                </a:solidFill>
              </a:rPr>
              <a:t>Unit</a:t>
            </a:r>
          </a:p>
        </p:txBody>
      </p:sp>
      <p:sp>
        <p:nvSpPr>
          <p:cNvPr id="32781" name="Rectangle 15">
            <a:extLst>
              <a:ext uri="{FF2B5EF4-FFF2-40B4-BE49-F238E27FC236}">
                <a16:creationId xmlns:a16="http://schemas.microsoft.com/office/drawing/2014/main" id="{A87E9BBB-C356-8844-BF11-CFB0C7010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3188" y="2938264"/>
            <a:ext cx="609600" cy="4572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Register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1000"/>
              <a:t>File</a:t>
            </a:r>
          </a:p>
        </p:txBody>
      </p:sp>
      <p:sp>
        <p:nvSpPr>
          <p:cNvPr id="32782" name="Line 16">
            <a:extLst>
              <a:ext uri="{FF2B5EF4-FFF2-40B4-BE49-F238E27FC236}">
                <a16:creationId xmlns:a16="http://schemas.microsoft.com/office/drawing/2014/main" id="{CC4A3DD0-20F9-1345-BBD1-C5F1548768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2788" y="3166864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32783" name="Freeform 17">
            <a:extLst>
              <a:ext uri="{FF2B5EF4-FFF2-40B4-BE49-F238E27FC236}">
                <a16:creationId xmlns:a16="http://schemas.microsoft.com/office/drawing/2014/main" id="{3A8B3A78-2708-8448-A06B-5E250C743E54}"/>
              </a:ext>
            </a:extLst>
          </p:cNvPr>
          <p:cNvSpPr>
            <a:spLocks/>
          </p:cNvSpPr>
          <p:nvPr/>
        </p:nvSpPr>
        <p:spPr bwMode="auto">
          <a:xfrm>
            <a:off x="5868988" y="3471664"/>
            <a:ext cx="762000" cy="228600"/>
          </a:xfrm>
          <a:custGeom>
            <a:avLst/>
            <a:gdLst>
              <a:gd name="T0" fmla="*/ 2147483646 w 480"/>
              <a:gd name="T1" fmla="*/ 2147483646 h 144"/>
              <a:gd name="T2" fmla="*/ 0 w 480"/>
              <a:gd name="T3" fmla="*/ 2147483646 h 144"/>
              <a:gd name="T4" fmla="*/ 0 w 480"/>
              <a:gd name="T5" fmla="*/ 0 h 144"/>
              <a:gd name="T6" fmla="*/ 0 60000 65536"/>
              <a:gd name="T7" fmla="*/ 0 60000 65536"/>
              <a:gd name="T8" fmla="*/ 0 60000 65536"/>
              <a:gd name="T9" fmla="*/ 0 w 480"/>
              <a:gd name="T10" fmla="*/ 0 h 144"/>
              <a:gd name="T11" fmla="*/ 480 w 480"/>
              <a:gd name="T12" fmla="*/ 144 h 1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0" h="144">
                <a:moveTo>
                  <a:pt x="480" y="144"/>
                </a:moveTo>
                <a:lnTo>
                  <a:pt x="0" y="144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32784" name="Rectangle 19">
            <a:extLst>
              <a:ext uri="{FF2B5EF4-FFF2-40B4-BE49-F238E27FC236}">
                <a16:creationId xmlns:a16="http://schemas.microsoft.com/office/drawing/2014/main" id="{1E692323-42E7-BE44-BC66-36DDBF5E92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A unidade de controlo de instruções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do Intel P6</a:t>
            </a:r>
            <a:endParaRPr lang="en-GB" altLang="en-US">
              <a:ea typeface="ＭＳ Ｐゴシック" panose="020B0600070205080204" pitchFamily="34" charset="-128"/>
            </a:endParaRPr>
          </a:p>
        </p:txBody>
      </p:sp>
      <p:sp>
        <p:nvSpPr>
          <p:cNvPr id="32785" name="Rectangle 20">
            <a:extLst>
              <a:ext uri="{FF2B5EF4-FFF2-40B4-BE49-F238E27FC236}">
                <a16:creationId xmlns:a16="http://schemas.microsoft.com/office/drawing/2014/main" id="{1CADDD86-CA9F-EB4D-8C75-05B9936E7A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1625" y="1947664"/>
            <a:ext cx="2508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800"/>
              <a:t>Instruction Control Unit</a:t>
            </a:r>
          </a:p>
        </p:txBody>
      </p:sp>
      <p:sp>
        <p:nvSpPr>
          <p:cNvPr id="179221" name="Text Box 21">
            <a:extLst>
              <a:ext uri="{FF2B5EF4-FFF2-40B4-BE49-F238E27FC236}">
                <a16:creationId xmlns:a16="http://schemas.microsoft.com/office/drawing/2014/main" id="{BC99B475-E0F8-984A-B60C-E64E125ADF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773238"/>
            <a:ext cx="3763963" cy="241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61938" indent="-261938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536575" indent="-952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lnSpc>
                <a:spcPct val="90000"/>
              </a:lnSpc>
              <a:buFontTx/>
              <a:buNone/>
            </a:pPr>
            <a:r>
              <a:rPr lang="pt-PT" altLang="en-US" sz="2400" b="1">
                <a:solidFill>
                  <a:srgbClr val="800000"/>
                </a:solidFill>
              </a:rPr>
              <a:t>Papel da ICU:</a:t>
            </a:r>
            <a:endParaRPr lang="en-US" altLang="en-US" sz="2400" b="1">
              <a:solidFill>
                <a:srgbClr val="800000"/>
              </a:solidFill>
            </a:endParaRPr>
          </a:p>
          <a:p>
            <a:pPr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en-US" sz="2000">
                <a:solidFill>
                  <a:srgbClr val="003300"/>
                </a:solidFill>
              </a:rPr>
              <a:t>Lê instruções da </a:t>
            </a:r>
            <a:r>
              <a:rPr lang="en-US" altLang="en-US" sz="2000" i="1">
                <a:solidFill>
                  <a:srgbClr val="003300"/>
                </a:solidFill>
              </a:rPr>
              <a:t>InstCache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>
                <a:solidFill>
                  <a:srgbClr val="003300"/>
                </a:solidFill>
              </a:rPr>
              <a:t>baseado no IP +	</a:t>
            </a:r>
            <a:br>
              <a:rPr lang="en-US" altLang="en-US" sz="1800">
                <a:solidFill>
                  <a:srgbClr val="003300"/>
                </a:solidFill>
              </a:rPr>
            </a:br>
            <a:r>
              <a:rPr lang="en-US" altLang="en-US" sz="1800">
                <a:solidFill>
                  <a:srgbClr val="003300"/>
                </a:solidFill>
              </a:rPr>
              <a:t>previsão de saltos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>
                <a:solidFill>
                  <a:srgbClr val="003300"/>
                </a:solidFill>
              </a:rPr>
              <a:t>antecipa dinamicamente (por </a:t>
            </a:r>
            <a:r>
              <a:rPr lang="en-US" altLang="en-US" sz="1800" i="1">
                <a:solidFill>
                  <a:srgbClr val="003300"/>
                </a:solidFill>
              </a:rPr>
              <a:t>h/w</a:t>
            </a:r>
            <a:r>
              <a:rPr lang="en-US" altLang="en-US" sz="1800">
                <a:solidFill>
                  <a:srgbClr val="003300"/>
                </a:solidFill>
              </a:rPr>
              <a:t>) se salta/não_salta e (possível) endereço de salto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792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3" grpId="0" build="p"/>
      <p:bldP spid="17922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7" name="Rectangle 3">
            <a:extLst>
              <a:ext uri="{FF2B5EF4-FFF2-40B4-BE49-F238E27FC236}">
                <a16:creationId xmlns:a16="http://schemas.microsoft.com/office/drawing/2014/main" id="{1C568B45-167D-DA4B-9106-1E9723B516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281988" cy="30241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b="1">
                <a:solidFill>
                  <a:srgbClr val="800000"/>
                </a:solidFill>
                <a:ea typeface="ＭＳ Ｐゴシック" panose="020B0600070205080204" pitchFamily="34" charset="-128"/>
              </a:rPr>
              <a:t>Versão de </a:t>
            </a:r>
            <a:r>
              <a:rPr lang="en-US" altLang="en-US" sz="2400" b="1">
                <a:solidFill>
                  <a:srgbClr val="800000"/>
                </a:solidFill>
                <a:latin typeface="Courier New" panose="02070309020205020404" pitchFamily="49" charset="0"/>
                <a:ea typeface="ＭＳ Ｐゴシック" panose="020B0600070205080204" pitchFamily="34" charset="-128"/>
              </a:rPr>
              <a:t>combine4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>
                <a:solidFill>
                  <a:srgbClr val="800000"/>
                </a:solidFill>
                <a:ea typeface="ＭＳ Ｐゴシック" panose="020B0600070205080204" pitchFamily="34" charset="-128"/>
              </a:rPr>
              <a:t>tipo de dados: </a:t>
            </a:r>
            <a:r>
              <a:rPr lang="en-US" altLang="en-US" sz="2200" i="1">
                <a:solidFill>
                  <a:srgbClr val="800000"/>
                </a:solidFill>
                <a:ea typeface="ＭＳ Ｐゴシック" panose="020B0600070205080204" pitchFamily="34" charset="-128"/>
              </a:rPr>
              <a:t>inteiro</a:t>
            </a:r>
            <a:r>
              <a:rPr lang="en-US" altLang="en-US" sz="2200">
                <a:solidFill>
                  <a:srgbClr val="800000"/>
                </a:solidFill>
                <a:ea typeface="ＭＳ Ｐゴシック" panose="020B0600070205080204" pitchFamily="34" charset="-128"/>
              </a:rPr>
              <a:t> ; operação: </a:t>
            </a:r>
            <a:r>
              <a:rPr lang="en-US" altLang="en-US" sz="2200" i="1">
                <a:solidFill>
                  <a:srgbClr val="800000"/>
                </a:solidFill>
                <a:ea typeface="ＭＳ Ｐゴシック" panose="020B0600070205080204" pitchFamily="34" charset="-128"/>
              </a:rPr>
              <a:t>multiplicação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400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400" b="1">
                <a:solidFill>
                  <a:srgbClr val="800000"/>
                </a:solidFill>
                <a:ea typeface="ＭＳ Ｐゴシック" panose="020B0600070205080204" pitchFamily="34" charset="-128"/>
              </a:rPr>
              <a:t>Tradução da 1ª iteração</a:t>
            </a:r>
          </a:p>
        </p:txBody>
      </p:sp>
      <p:sp>
        <p:nvSpPr>
          <p:cNvPr id="180228" name="Rectangle 4" descr="50%">
            <a:extLst>
              <a:ext uri="{FF2B5EF4-FFF2-40B4-BE49-F238E27FC236}">
                <a16:creationId xmlns:a16="http://schemas.microsoft.com/office/drawing/2014/main" id="{00EB7DD1-CEEA-034E-ADAB-C24D2B0E0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1913" y="2420938"/>
            <a:ext cx="6477000" cy="1500187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1079500" algn="l"/>
                <a:tab pos="37211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1079500" algn="l"/>
                <a:tab pos="37211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1079500" algn="l"/>
                <a:tab pos="37211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1079500" algn="l"/>
                <a:tab pos="37211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.L24:		# Loop: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imull (%eax,%edx,4),%ecx	# t *= data[i]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incl 	%edx	# i++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cmpl 	%esi,%edx	# i:length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jl 	.L24	# if &lt; goto Loop</a:t>
            </a:r>
          </a:p>
        </p:txBody>
      </p:sp>
      <p:sp>
        <p:nvSpPr>
          <p:cNvPr id="180229" name="Rectangle 5">
            <a:extLst>
              <a:ext uri="{FF2B5EF4-FFF2-40B4-BE49-F238E27FC236}">
                <a16:creationId xmlns:a16="http://schemas.microsoft.com/office/drawing/2014/main" id="{2E7DA17F-0AC1-EC4E-A728-476C4E7F0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63" y="4508500"/>
            <a:ext cx="3886200" cy="1774825"/>
          </a:xfrm>
          <a:prstGeom prst="rect">
            <a:avLst/>
          </a:prstGeom>
          <a:solidFill>
            <a:srgbClr val="CCECFF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28600" algn="l"/>
                <a:tab pos="1079500" algn="l"/>
                <a:tab pos="37211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28600" algn="l"/>
                <a:tab pos="1079500" algn="l"/>
                <a:tab pos="37211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28600" algn="l"/>
                <a:tab pos="1079500" algn="l"/>
                <a:tab pos="37211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28600" algn="l"/>
                <a:tab pos="1079500" algn="l"/>
                <a:tab pos="37211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28600" algn="l"/>
                <a:tab pos="10795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.L24: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imull (%eax,%edx,4),%ecx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1800" b="1">
              <a:latin typeface="Courier New" panose="020703090202050204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incl 	%edx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cmpl 	%esi,%edx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	jl 	.L24</a:t>
            </a:r>
          </a:p>
        </p:txBody>
      </p:sp>
      <p:sp>
        <p:nvSpPr>
          <p:cNvPr id="180230" name="Rectangle 6">
            <a:extLst>
              <a:ext uri="{FF2B5EF4-FFF2-40B4-BE49-F238E27FC236}">
                <a16:creationId xmlns:a16="http://schemas.microsoft.com/office/drawing/2014/main" id="{37ECBBE5-FC30-4845-96A6-068987909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0563" y="4508500"/>
            <a:ext cx="4419600" cy="1751013"/>
          </a:xfrm>
          <a:prstGeom prst="rect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12800" algn="l"/>
                <a:tab pos="2959100" algn="l"/>
                <a:tab pos="37211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12800" algn="l"/>
                <a:tab pos="2959100" algn="l"/>
                <a:tab pos="37211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12800" algn="l"/>
                <a:tab pos="2959100" algn="l"/>
                <a:tab pos="37211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12800" algn="l"/>
                <a:tab pos="2959100" algn="l"/>
                <a:tab pos="37211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800" b="1">
              <a:latin typeface="Courier New" panose="020703090202050204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load (%eax,%edx.0,4)	</a:t>
            </a: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 t.1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imull t.1, %ecx.0	 %ecx.1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incl %edx.0	 %edx.1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cmpl %esi, %edx.1   	 cc.1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jl	-taken cc.1</a:t>
            </a:r>
          </a:p>
        </p:txBody>
      </p:sp>
      <p:sp>
        <p:nvSpPr>
          <p:cNvPr id="33797" name="Rectangle 8">
            <a:extLst>
              <a:ext uri="{FF2B5EF4-FFF2-40B4-BE49-F238E27FC236}">
                <a16:creationId xmlns:a16="http://schemas.microsoft.com/office/drawing/2014/main" id="{FB86DD48-7DE4-0845-903D-BDA230E7685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5763" y="333375"/>
            <a:ext cx="8312150" cy="792163"/>
          </a:xfrm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Conversão de instruções com registos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para operações com tags</a:t>
            </a:r>
            <a:endParaRPr lang="en-GB" altLang="en-US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0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802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0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023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02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02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802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802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802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802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02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802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802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7" grpId="0" build="p"/>
      <p:bldP spid="180228" grpId="0" animBg="1"/>
      <p:bldP spid="180229" grpId="0" build="p" animBg="1"/>
      <p:bldP spid="180230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1" name="Rectangle 3">
            <a:extLst>
              <a:ext uri="{FF2B5EF4-FFF2-40B4-BE49-F238E27FC236}">
                <a16:creationId xmlns:a16="http://schemas.microsoft.com/office/drawing/2014/main" id="{18D84E0D-45EB-6E42-9954-D6CE82E3BA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140200" y="3501281"/>
            <a:ext cx="5003800" cy="3240087"/>
          </a:xfrm>
        </p:spPr>
        <p:txBody>
          <a:bodyPr/>
          <a:lstStyle/>
          <a:p>
            <a:pPr marL="357188" indent="-285750" eaLnBrk="1" hangingPunct="1">
              <a:lnSpc>
                <a:spcPct val="90000"/>
              </a:lnSpc>
            </a:pPr>
            <a:r>
              <a:rPr lang="en-US" altLang="en-US" sz="20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Operações</a:t>
            </a:r>
            <a:endParaRPr lang="en-US" altLang="en-US" sz="2000" b="1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marL="627063" lvl="1" eaLnBrk="1" hangingPunct="1">
              <a:lnSpc>
                <a:spcPct val="90000"/>
              </a:lnSpc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a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posição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vertical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dá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uma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indicação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do tempo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que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é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executada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803275" lvl="2" indent="-173038" eaLnBrk="1" hangingPunct="1">
              <a:lnSpc>
                <a:spcPct val="90000"/>
              </a:lnSpc>
            </a:pP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uma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operação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não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pode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iniciar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-se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sem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os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seus</a:t>
            </a:r>
            <a:r>
              <a:rPr lang="en-US" altLang="en-US" sz="18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18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operandos</a:t>
            </a:r>
            <a:endParaRPr lang="en-US" altLang="en-US" sz="18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627063" lvl="1" eaLnBrk="1" hangingPunct="1">
              <a:lnSpc>
                <a:spcPct val="90000"/>
              </a:lnSpc>
            </a:pP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a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altura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traduz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a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latência</a:t>
            </a:r>
            <a:endParaRPr lang="en-US" altLang="en-US" sz="20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357188" indent="-285750" eaLnBrk="1" hangingPunct="1">
              <a:lnSpc>
                <a:spcPct val="90000"/>
              </a:lnSpc>
            </a:pPr>
            <a:r>
              <a:rPr lang="en-US" altLang="en-US" sz="20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Operandos</a:t>
            </a:r>
            <a:endParaRPr lang="en-US" altLang="en-US" sz="2000" b="1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marL="627063" lvl="1" eaLnBrk="1" hangingPunct="1">
              <a:lnSpc>
                <a:spcPct val="90000"/>
              </a:lnSpc>
            </a:pP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arcos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apenas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são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representados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para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operandos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que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são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usados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no </a:t>
            </a:r>
            <a:r>
              <a:rPr lang="en-US" altLang="en-US" sz="20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contexto</a:t>
            </a:r>
            <a:r>
              <a:rPr lang="en-US" altLang="en-US" sz="20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da </a:t>
            </a:r>
            <a:r>
              <a:rPr lang="en-US" altLang="en-US" sz="20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execution unit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03A46C6D-6BED-EA41-9EB8-3E390482181A}"/>
              </a:ext>
            </a:extLst>
          </p:cNvPr>
          <p:cNvGrpSpPr>
            <a:grpSpLocks/>
          </p:cNvGrpSpPr>
          <p:nvPr/>
        </p:nvGrpSpPr>
        <p:grpSpPr bwMode="auto">
          <a:xfrm>
            <a:off x="854075" y="1631950"/>
            <a:ext cx="3022600" cy="3505200"/>
            <a:chOff x="511" y="624"/>
            <a:chExt cx="1904" cy="2208"/>
          </a:xfrm>
        </p:grpSpPr>
        <p:sp>
          <p:nvSpPr>
            <p:cNvPr id="34824" name="Text Box 5">
              <a:extLst>
                <a:ext uri="{FF2B5EF4-FFF2-40B4-BE49-F238E27FC236}">
                  <a16:creationId xmlns:a16="http://schemas.microsoft.com/office/drawing/2014/main" id="{D3232ED5-0642-BB4F-8F5D-EB2158A9E4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9" y="1313"/>
              <a:ext cx="34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cc.1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4825" name="Text Box 6">
              <a:extLst>
                <a:ext uri="{FF2B5EF4-FFF2-40B4-BE49-F238E27FC236}">
                  <a16:creationId xmlns:a16="http://schemas.microsoft.com/office/drawing/2014/main" id="{159EE234-A07F-9E46-85EC-3A9E583210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3" y="1582"/>
              <a:ext cx="29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t.1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4826" name="AutoShape 7">
              <a:extLst>
                <a:ext uri="{FF2B5EF4-FFF2-40B4-BE49-F238E27FC236}">
                  <a16:creationId xmlns:a16="http://schemas.microsoft.com/office/drawing/2014/main" id="{755CAA68-1714-2A48-BA27-1EF1CB8975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" y="864"/>
              <a:ext cx="476" cy="720"/>
            </a:xfrm>
            <a:prstGeom prst="roundRect">
              <a:avLst>
                <a:gd name="adj" fmla="val 18181"/>
              </a:avLst>
            </a:prstGeom>
            <a:solidFill>
              <a:srgbClr val="99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load</a:t>
              </a:r>
            </a:p>
          </p:txBody>
        </p:sp>
        <p:sp>
          <p:nvSpPr>
            <p:cNvPr id="34827" name="Text Box 8">
              <a:extLst>
                <a:ext uri="{FF2B5EF4-FFF2-40B4-BE49-F238E27FC236}">
                  <a16:creationId xmlns:a16="http://schemas.microsoft.com/office/drawing/2014/main" id="{118882DC-8E94-0642-AB78-BE270700B2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3" y="2640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%ecx.1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4828" name="Freeform 9">
              <a:extLst>
                <a:ext uri="{FF2B5EF4-FFF2-40B4-BE49-F238E27FC236}">
                  <a16:creationId xmlns:a16="http://schemas.microsoft.com/office/drawing/2014/main" id="{DF99B8B8-BF59-1F41-A8E4-705C4CA718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3" y="2736"/>
              <a:ext cx="816" cy="48"/>
            </a:xfrm>
            <a:custGeom>
              <a:avLst/>
              <a:gdLst>
                <a:gd name="T0" fmla="*/ 0 w 1056"/>
                <a:gd name="T1" fmla="*/ 0 h 48"/>
                <a:gd name="T2" fmla="*/ 0 w 1056"/>
                <a:gd name="T3" fmla="*/ 48 h 48"/>
                <a:gd name="T4" fmla="*/ 8 w 1056"/>
                <a:gd name="T5" fmla="*/ 48 h 48"/>
                <a:gd name="T6" fmla="*/ 0 60000 65536"/>
                <a:gd name="T7" fmla="*/ 0 60000 65536"/>
                <a:gd name="T8" fmla="*/ 0 60000 65536"/>
                <a:gd name="T9" fmla="*/ 0 w 1056"/>
                <a:gd name="T10" fmla="*/ 0 h 48"/>
                <a:gd name="T11" fmla="*/ 1056 w 1056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56" h="48">
                  <a:moveTo>
                    <a:pt x="0" y="0"/>
                  </a:moveTo>
                  <a:lnTo>
                    <a:pt x="0" y="48"/>
                  </a:lnTo>
                  <a:lnTo>
                    <a:pt x="1056" y="4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4829" name="Line 10">
              <a:extLst>
                <a:ext uri="{FF2B5EF4-FFF2-40B4-BE49-F238E27FC236}">
                  <a16:creationId xmlns:a16="http://schemas.microsoft.com/office/drawing/2014/main" id="{C425DBEE-4FF7-A04C-83AC-1AAD0C0B10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3" y="1584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4830" name="AutoShape 11">
              <a:extLst>
                <a:ext uri="{FF2B5EF4-FFF2-40B4-BE49-F238E27FC236}">
                  <a16:creationId xmlns:a16="http://schemas.microsoft.com/office/drawing/2014/main" id="{439266D8-9B25-614D-919A-E910C62DB6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" y="864"/>
              <a:ext cx="480" cy="144"/>
            </a:xfrm>
            <a:prstGeom prst="roundRect">
              <a:avLst>
                <a:gd name="adj" fmla="val 50000"/>
              </a:avLst>
            </a:prstGeom>
            <a:solidFill>
              <a:srgbClr val="FF99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incl</a:t>
              </a:r>
            </a:p>
          </p:txBody>
        </p:sp>
        <p:sp>
          <p:nvSpPr>
            <p:cNvPr id="34831" name="AutoShape 12">
              <a:extLst>
                <a:ext uri="{FF2B5EF4-FFF2-40B4-BE49-F238E27FC236}">
                  <a16:creationId xmlns:a16="http://schemas.microsoft.com/office/drawing/2014/main" id="{6D1A9829-3C48-6247-9B4D-ED98E15D9E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" y="1152"/>
              <a:ext cx="476" cy="144"/>
            </a:xfrm>
            <a:prstGeom prst="roundRect">
              <a:avLst>
                <a:gd name="adj" fmla="val 50000"/>
              </a:avLst>
            </a:prstGeom>
            <a:solidFill>
              <a:srgbClr val="FF99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cmpl</a:t>
              </a:r>
            </a:p>
          </p:txBody>
        </p:sp>
        <p:sp>
          <p:nvSpPr>
            <p:cNvPr id="34832" name="AutoShape 13">
              <a:extLst>
                <a:ext uri="{FF2B5EF4-FFF2-40B4-BE49-F238E27FC236}">
                  <a16:creationId xmlns:a16="http://schemas.microsoft.com/office/drawing/2014/main" id="{A89902C6-512C-C44B-9C2F-2707CD716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" y="1440"/>
              <a:ext cx="476" cy="144"/>
            </a:xfrm>
            <a:prstGeom prst="roundRect">
              <a:avLst>
                <a:gd name="adj" fmla="val 50000"/>
              </a:avLst>
            </a:prstGeom>
            <a:solidFill>
              <a:srgbClr val="FF99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jl</a:t>
              </a:r>
            </a:p>
          </p:txBody>
        </p:sp>
        <p:sp>
          <p:nvSpPr>
            <p:cNvPr id="34833" name="Line 14">
              <a:extLst>
                <a:ext uri="{FF2B5EF4-FFF2-40B4-BE49-F238E27FC236}">
                  <a16:creationId xmlns:a16="http://schemas.microsoft.com/office/drawing/2014/main" id="{602007B8-9C84-FD45-90D1-BA6B6CE0F3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1" y="100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4834" name="Line 15">
              <a:extLst>
                <a:ext uri="{FF2B5EF4-FFF2-40B4-BE49-F238E27FC236}">
                  <a16:creationId xmlns:a16="http://schemas.microsoft.com/office/drawing/2014/main" id="{8AF90CAA-B458-5043-9A8F-B2C73FB625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11" y="129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4835" name="Text Box 16">
              <a:extLst>
                <a:ext uri="{FF2B5EF4-FFF2-40B4-BE49-F238E27FC236}">
                  <a16:creationId xmlns:a16="http://schemas.microsoft.com/office/drawing/2014/main" id="{F87BBDC4-2B26-B54E-8DC3-8C64FA6653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624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%edx.0</a:t>
              </a:r>
              <a:endParaRPr lang="en-US" altLang="en-US" sz="1200" b="1" i="1">
                <a:latin typeface="Times New Roman" panose="02020603050405020304" pitchFamily="18" charset="0"/>
              </a:endParaRPr>
            </a:p>
          </p:txBody>
        </p:sp>
        <p:sp>
          <p:nvSpPr>
            <p:cNvPr id="34836" name="Text Box 17">
              <a:extLst>
                <a:ext uri="{FF2B5EF4-FFF2-40B4-BE49-F238E27FC236}">
                  <a16:creationId xmlns:a16="http://schemas.microsoft.com/office/drawing/2014/main" id="{21FE9B57-543B-B649-B231-2CBA19E974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1" y="883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%edx.1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4837" name="Text Box 18">
              <a:extLst>
                <a:ext uri="{FF2B5EF4-FFF2-40B4-BE49-F238E27FC236}">
                  <a16:creationId xmlns:a16="http://schemas.microsoft.com/office/drawing/2014/main" id="{73A9C168-E6AD-F944-951F-144093AF81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" y="1488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%ecx.0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4838" name="Freeform 19">
              <a:extLst>
                <a:ext uri="{FF2B5EF4-FFF2-40B4-BE49-F238E27FC236}">
                  <a16:creationId xmlns:a16="http://schemas.microsoft.com/office/drawing/2014/main" id="{0342A60C-D0C6-6447-99E3-247E8D663C6F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" y="768"/>
              <a:ext cx="816" cy="96"/>
            </a:xfrm>
            <a:custGeom>
              <a:avLst/>
              <a:gdLst>
                <a:gd name="T0" fmla="*/ 0 w 1008"/>
                <a:gd name="T1" fmla="*/ 0 h 48"/>
                <a:gd name="T2" fmla="*/ 19 w 1008"/>
                <a:gd name="T3" fmla="*/ 0 h 48"/>
                <a:gd name="T4" fmla="*/ 19 w 1008"/>
                <a:gd name="T5" fmla="*/ 25165824 h 48"/>
                <a:gd name="T6" fmla="*/ 0 60000 65536"/>
                <a:gd name="T7" fmla="*/ 0 60000 65536"/>
                <a:gd name="T8" fmla="*/ 0 60000 65536"/>
                <a:gd name="T9" fmla="*/ 0 w 1008"/>
                <a:gd name="T10" fmla="*/ 0 h 48"/>
                <a:gd name="T11" fmla="*/ 1008 w 100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48">
                  <a:moveTo>
                    <a:pt x="0" y="0"/>
                  </a:moveTo>
                  <a:lnTo>
                    <a:pt x="1008" y="0"/>
                  </a:lnTo>
                  <a:lnTo>
                    <a:pt x="1008" y="4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4839" name="Line 20">
              <a:extLst>
                <a:ext uri="{FF2B5EF4-FFF2-40B4-BE49-F238E27FC236}">
                  <a16:creationId xmlns:a16="http://schemas.microsoft.com/office/drawing/2014/main" id="{C8C4D60A-CA9B-3941-A84C-5C7EB4EAF6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3" y="76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4840" name="Freeform 21">
              <a:extLst>
                <a:ext uri="{FF2B5EF4-FFF2-40B4-BE49-F238E27FC236}">
                  <a16:creationId xmlns:a16="http://schemas.microsoft.com/office/drawing/2014/main" id="{EBC7DC0B-0388-4744-B16E-73A5F569EE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" y="1056"/>
              <a:ext cx="288" cy="48"/>
            </a:xfrm>
            <a:custGeom>
              <a:avLst/>
              <a:gdLst>
                <a:gd name="T0" fmla="*/ 0 w 348"/>
                <a:gd name="T1" fmla="*/ 0 h 1"/>
                <a:gd name="T2" fmla="*/ 1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PT"/>
            </a:p>
          </p:txBody>
        </p:sp>
        <p:sp>
          <p:nvSpPr>
            <p:cNvPr id="34841" name="Freeform 22">
              <a:extLst>
                <a:ext uri="{FF2B5EF4-FFF2-40B4-BE49-F238E27FC236}">
                  <a16:creationId xmlns:a16="http://schemas.microsoft.com/office/drawing/2014/main" id="{1B5E8B43-7E82-2A44-BE3A-61FF3291AF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9" y="1056"/>
              <a:ext cx="144" cy="48"/>
            </a:xfrm>
            <a:custGeom>
              <a:avLst/>
              <a:gdLst>
                <a:gd name="T0" fmla="*/ 0 w 348"/>
                <a:gd name="T1" fmla="*/ 0 h 1"/>
                <a:gd name="T2" fmla="*/ 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PT"/>
            </a:p>
          </p:txBody>
        </p:sp>
        <p:sp>
          <p:nvSpPr>
            <p:cNvPr id="34842" name="Freeform 23">
              <a:extLst>
                <a:ext uri="{FF2B5EF4-FFF2-40B4-BE49-F238E27FC236}">
                  <a16:creationId xmlns:a16="http://schemas.microsoft.com/office/drawing/2014/main" id="{4F306FD1-3B6C-4741-9304-39D1AAA8B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9" y="2784"/>
              <a:ext cx="144" cy="48"/>
            </a:xfrm>
            <a:custGeom>
              <a:avLst/>
              <a:gdLst>
                <a:gd name="T0" fmla="*/ 0 w 348"/>
                <a:gd name="T1" fmla="*/ 0 h 1"/>
                <a:gd name="T2" fmla="*/ 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PT"/>
            </a:p>
          </p:txBody>
        </p:sp>
        <p:sp>
          <p:nvSpPr>
            <p:cNvPr id="34843" name="Freeform 24">
              <a:extLst>
                <a:ext uri="{FF2B5EF4-FFF2-40B4-BE49-F238E27FC236}">
                  <a16:creationId xmlns:a16="http://schemas.microsoft.com/office/drawing/2014/main" id="{2ECD8B0B-7022-3B49-A677-93C0BBD048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" y="1632"/>
              <a:ext cx="144" cy="96"/>
            </a:xfrm>
            <a:custGeom>
              <a:avLst/>
              <a:gdLst>
                <a:gd name="T0" fmla="*/ 0 w 144"/>
                <a:gd name="T1" fmla="*/ 0 h 96"/>
                <a:gd name="T2" fmla="*/ 144 w 144"/>
                <a:gd name="T3" fmla="*/ 0 h 96"/>
                <a:gd name="T4" fmla="*/ 144 w 144"/>
                <a:gd name="T5" fmla="*/ 96 h 96"/>
                <a:gd name="T6" fmla="*/ 0 60000 65536"/>
                <a:gd name="T7" fmla="*/ 0 60000 65536"/>
                <a:gd name="T8" fmla="*/ 0 60000 65536"/>
                <a:gd name="T9" fmla="*/ 0 w 144"/>
                <a:gd name="T10" fmla="*/ 0 h 96"/>
                <a:gd name="T11" fmla="*/ 144 w 144"/>
                <a:gd name="T12" fmla="*/ 96 h 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" h="96">
                  <a:moveTo>
                    <a:pt x="0" y="0"/>
                  </a:moveTo>
                  <a:lnTo>
                    <a:pt x="144" y="0"/>
                  </a:lnTo>
                  <a:lnTo>
                    <a:pt x="144" y="9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4844" name="Line 25">
              <a:extLst>
                <a:ext uri="{FF2B5EF4-FFF2-40B4-BE49-F238E27FC236}">
                  <a16:creationId xmlns:a16="http://schemas.microsoft.com/office/drawing/2014/main" id="{186B8549-10AF-3A46-B3B9-F2993F2A3D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51" y="163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4845" name="AutoShape 26">
              <a:extLst>
                <a:ext uri="{FF2B5EF4-FFF2-40B4-BE49-F238E27FC236}">
                  <a16:creationId xmlns:a16="http://schemas.microsoft.com/office/drawing/2014/main" id="{39C3EA5D-4F5A-6A4E-A85D-44D12769C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" y="1728"/>
              <a:ext cx="476" cy="1008"/>
            </a:xfrm>
            <a:prstGeom prst="roundRect">
              <a:avLst>
                <a:gd name="adj" fmla="val 18181"/>
              </a:avLst>
            </a:prstGeom>
            <a:solidFill>
              <a:srgbClr val="99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imull</a:t>
              </a:r>
            </a:p>
          </p:txBody>
        </p:sp>
      </p:grpSp>
      <p:sp>
        <p:nvSpPr>
          <p:cNvPr id="181276" name="Line 28">
            <a:extLst>
              <a:ext uri="{FF2B5EF4-FFF2-40B4-BE49-F238E27FC236}">
                <a16:creationId xmlns:a16="http://schemas.microsoft.com/office/drawing/2014/main" id="{BFB4EC07-A43B-F341-B06D-F12565D81B1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1784350"/>
            <a:ext cx="0" cy="3124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PT"/>
          </a:p>
        </p:txBody>
      </p:sp>
      <p:sp>
        <p:nvSpPr>
          <p:cNvPr id="181277" name="Text Box 29">
            <a:extLst>
              <a:ext uri="{FF2B5EF4-FFF2-40B4-BE49-F238E27FC236}">
                <a16:creationId xmlns:a16="http://schemas.microsoft.com/office/drawing/2014/main" id="{2E3892A3-B11A-984E-9031-2C87A5FD5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3573463"/>
            <a:ext cx="777875" cy="3667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Helvetica" pitchFamily="2" charset="0"/>
              </a:rPr>
              <a:t>Time</a:t>
            </a:r>
          </a:p>
        </p:txBody>
      </p:sp>
      <p:sp>
        <p:nvSpPr>
          <p:cNvPr id="34821" name="Rectangle 31">
            <a:extLst>
              <a:ext uri="{FF2B5EF4-FFF2-40B4-BE49-F238E27FC236}">
                <a16:creationId xmlns:a16="http://schemas.microsoft.com/office/drawing/2014/main" id="{08D4DCDE-69DB-4A4A-8933-A9E081D75E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538" y="333375"/>
            <a:ext cx="8302375" cy="792163"/>
          </a:xfrm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Análise visual da execução de instruções no P6: 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1 iteração do ciclo de produtos em </a:t>
            </a:r>
            <a:r>
              <a:rPr lang="pt-PT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combine</a:t>
            </a:r>
            <a:endParaRPr lang="en-GB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  <p:sp>
        <p:nvSpPr>
          <p:cNvPr id="181280" name="Rectangle 32">
            <a:extLst>
              <a:ext uri="{FF2B5EF4-FFF2-40B4-BE49-F238E27FC236}">
                <a16:creationId xmlns:a16="http://schemas.microsoft.com/office/drawing/2014/main" id="{D531337E-12A4-724A-B4CD-31EA99A8F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1882205"/>
            <a:ext cx="4419600" cy="1474787"/>
          </a:xfrm>
          <a:prstGeom prst="rect">
            <a:avLst/>
          </a:prstGeom>
          <a:solidFill>
            <a:srgbClr val="FFCCFF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812800" algn="l"/>
                <a:tab pos="2959100" algn="l"/>
                <a:tab pos="37211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812800" algn="l"/>
                <a:tab pos="2959100" algn="l"/>
                <a:tab pos="3721100" algn="l"/>
              </a:tabLs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812800" algn="l"/>
                <a:tab pos="2959100" algn="l"/>
                <a:tab pos="3721100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812800" algn="l"/>
                <a:tab pos="2959100" algn="l"/>
                <a:tab pos="37211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812800" algn="l"/>
                <a:tab pos="2959100" algn="l"/>
                <a:tab pos="37211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</a:rPr>
              <a:t>load (%eax,%edx.0,4)	</a:t>
            </a: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 t.1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imull t.1, %ecx.0   	 %ecx.1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incl %edx.0	 %edx.1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cmpl %esi, %edx.1   	 cc.1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Courier New" panose="02070309020205020404" pitchFamily="49" charset="0"/>
                <a:sym typeface="Wingdings" pitchFamily="2" charset="2"/>
              </a:rPr>
              <a:t>jl	-taken cc.1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3BB5AC-F2E2-A24D-96B1-6DF54305E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299115"/>
            <a:ext cx="4140197" cy="1009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1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1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81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81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81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812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1" grpId="0" build="p" bldLvl="2"/>
      <p:bldP spid="181277" grpId="0" animBg="1"/>
      <p:bldP spid="18128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1" name="Group 9">
            <a:extLst>
              <a:ext uri="{FF2B5EF4-FFF2-40B4-BE49-F238E27FC236}">
                <a16:creationId xmlns:a16="http://schemas.microsoft.com/office/drawing/2014/main" id="{99227BB3-592C-D74E-8AAD-833C9B062469}"/>
              </a:ext>
            </a:extLst>
          </p:cNvPr>
          <p:cNvGrpSpPr>
            <a:grpSpLocks/>
          </p:cNvGrpSpPr>
          <p:nvPr/>
        </p:nvGrpSpPr>
        <p:grpSpPr bwMode="auto">
          <a:xfrm>
            <a:off x="854075" y="1631950"/>
            <a:ext cx="3022600" cy="3505200"/>
            <a:chOff x="511" y="624"/>
            <a:chExt cx="1904" cy="2208"/>
          </a:xfrm>
        </p:grpSpPr>
        <p:sp>
          <p:nvSpPr>
            <p:cNvPr id="35846" name="Text Box 10">
              <a:extLst>
                <a:ext uri="{FF2B5EF4-FFF2-40B4-BE49-F238E27FC236}">
                  <a16:creationId xmlns:a16="http://schemas.microsoft.com/office/drawing/2014/main" id="{31E0C2B0-3144-F54C-90D5-0FB3E7170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9" y="1313"/>
              <a:ext cx="34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cc.1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5847" name="Text Box 11">
              <a:extLst>
                <a:ext uri="{FF2B5EF4-FFF2-40B4-BE49-F238E27FC236}">
                  <a16:creationId xmlns:a16="http://schemas.microsoft.com/office/drawing/2014/main" id="{17E69680-2551-8949-B465-E110BED2B6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3" y="1582"/>
              <a:ext cx="29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t.1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5848" name="AutoShape 12">
              <a:extLst>
                <a:ext uri="{FF2B5EF4-FFF2-40B4-BE49-F238E27FC236}">
                  <a16:creationId xmlns:a16="http://schemas.microsoft.com/office/drawing/2014/main" id="{9E3D800A-B38B-B94D-8F85-0E1BA949A2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" y="864"/>
              <a:ext cx="476" cy="720"/>
            </a:xfrm>
            <a:prstGeom prst="roundRect">
              <a:avLst>
                <a:gd name="adj" fmla="val 18181"/>
              </a:avLst>
            </a:prstGeom>
            <a:solidFill>
              <a:srgbClr val="99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load</a:t>
              </a:r>
            </a:p>
          </p:txBody>
        </p:sp>
        <p:sp>
          <p:nvSpPr>
            <p:cNvPr id="35849" name="Text Box 13">
              <a:extLst>
                <a:ext uri="{FF2B5EF4-FFF2-40B4-BE49-F238E27FC236}">
                  <a16:creationId xmlns:a16="http://schemas.microsoft.com/office/drawing/2014/main" id="{5BFF2F3F-B1AA-1B40-A1C9-F88960D3B3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3" y="2640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%ecx.1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5850" name="Freeform 14">
              <a:extLst>
                <a:ext uri="{FF2B5EF4-FFF2-40B4-BE49-F238E27FC236}">
                  <a16:creationId xmlns:a16="http://schemas.microsoft.com/office/drawing/2014/main" id="{ABA194AB-D928-854C-BB7E-AC432FE38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3" y="2736"/>
              <a:ext cx="816" cy="48"/>
            </a:xfrm>
            <a:custGeom>
              <a:avLst/>
              <a:gdLst>
                <a:gd name="T0" fmla="*/ 0 w 1056"/>
                <a:gd name="T1" fmla="*/ 0 h 48"/>
                <a:gd name="T2" fmla="*/ 0 w 1056"/>
                <a:gd name="T3" fmla="*/ 48 h 48"/>
                <a:gd name="T4" fmla="*/ 8 w 1056"/>
                <a:gd name="T5" fmla="*/ 48 h 48"/>
                <a:gd name="T6" fmla="*/ 0 60000 65536"/>
                <a:gd name="T7" fmla="*/ 0 60000 65536"/>
                <a:gd name="T8" fmla="*/ 0 60000 65536"/>
                <a:gd name="T9" fmla="*/ 0 w 1056"/>
                <a:gd name="T10" fmla="*/ 0 h 48"/>
                <a:gd name="T11" fmla="*/ 1056 w 1056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56" h="48">
                  <a:moveTo>
                    <a:pt x="0" y="0"/>
                  </a:moveTo>
                  <a:lnTo>
                    <a:pt x="0" y="48"/>
                  </a:lnTo>
                  <a:lnTo>
                    <a:pt x="1056" y="4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5851" name="Line 15">
              <a:extLst>
                <a:ext uri="{FF2B5EF4-FFF2-40B4-BE49-F238E27FC236}">
                  <a16:creationId xmlns:a16="http://schemas.microsoft.com/office/drawing/2014/main" id="{5D4B816C-80C1-C643-8DDA-2C53458BF1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3" y="1584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5852" name="AutoShape 16">
              <a:extLst>
                <a:ext uri="{FF2B5EF4-FFF2-40B4-BE49-F238E27FC236}">
                  <a16:creationId xmlns:a16="http://schemas.microsoft.com/office/drawing/2014/main" id="{8E790C96-5C98-7E43-9089-9B911A5E2E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" y="864"/>
              <a:ext cx="480" cy="144"/>
            </a:xfrm>
            <a:prstGeom prst="roundRect">
              <a:avLst>
                <a:gd name="adj" fmla="val 50000"/>
              </a:avLst>
            </a:prstGeom>
            <a:solidFill>
              <a:srgbClr val="FF99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incl</a:t>
              </a:r>
            </a:p>
          </p:txBody>
        </p:sp>
        <p:sp>
          <p:nvSpPr>
            <p:cNvPr id="35853" name="AutoShape 17">
              <a:extLst>
                <a:ext uri="{FF2B5EF4-FFF2-40B4-BE49-F238E27FC236}">
                  <a16:creationId xmlns:a16="http://schemas.microsoft.com/office/drawing/2014/main" id="{A5739BB1-AC1F-6E4C-8A0E-ED558D562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" y="1152"/>
              <a:ext cx="476" cy="144"/>
            </a:xfrm>
            <a:prstGeom prst="roundRect">
              <a:avLst>
                <a:gd name="adj" fmla="val 50000"/>
              </a:avLst>
            </a:prstGeom>
            <a:solidFill>
              <a:srgbClr val="FF99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cmpl</a:t>
              </a:r>
            </a:p>
          </p:txBody>
        </p:sp>
        <p:sp>
          <p:nvSpPr>
            <p:cNvPr id="35854" name="AutoShape 18">
              <a:extLst>
                <a:ext uri="{FF2B5EF4-FFF2-40B4-BE49-F238E27FC236}">
                  <a16:creationId xmlns:a16="http://schemas.microsoft.com/office/drawing/2014/main" id="{E741196D-98DC-1747-98F3-9B0CD2997B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1" y="1440"/>
              <a:ext cx="476" cy="144"/>
            </a:xfrm>
            <a:prstGeom prst="roundRect">
              <a:avLst>
                <a:gd name="adj" fmla="val 50000"/>
              </a:avLst>
            </a:prstGeom>
            <a:solidFill>
              <a:srgbClr val="FF99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jl</a:t>
              </a:r>
            </a:p>
          </p:txBody>
        </p:sp>
        <p:sp>
          <p:nvSpPr>
            <p:cNvPr id="35855" name="Line 19">
              <a:extLst>
                <a:ext uri="{FF2B5EF4-FFF2-40B4-BE49-F238E27FC236}">
                  <a16:creationId xmlns:a16="http://schemas.microsoft.com/office/drawing/2014/main" id="{6DD4C81F-6372-9346-B230-D46DACC220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1" y="1008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5856" name="Line 20">
              <a:extLst>
                <a:ext uri="{FF2B5EF4-FFF2-40B4-BE49-F238E27FC236}">
                  <a16:creationId xmlns:a16="http://schemas.microsoft.com/office/drawing/2014/main" id="{396E0CA0-2501-374D-8AA9-A86929E746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11" y="1296"/>
              <a:ext cx="0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5857" name="Text Box 21">
              <a:extLst>
                <a:ext uri="{FF2B5EF4-FFF2-40B4-BE49-F238E27FC236}">
                  <a16:creationId xmlns:a16="http://schemas.microsoft.com/office/drawing/2014/main" id="{13430763-8B06-7346-A2F9-EE9F454CE5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624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%edx.0</a:t>
              </a:r>
              <a:endParaRPr lang="en-US" altLang="en-US" sz="1200" b="1" i="1">
                <a:latin typeface="Times New Roman" panose="02020603050405020304" pitchFamily="18" charset="0"/>
              </a:endParaRPr>
            </a:p>
          </p:txBody>
        </p:sp>
        <p:sp>
          <p:nvSpPr>
            <p:cNvPr id="35858" name="Text Box 22">
              <a:extLst>
                <a:ext uri="{FF2B5EF4-FFF2-40B4-BE49-F238E27FC236}">
                  <a16:creationId xmlns:a16="http://schemas.microsoft.com/office/drawing/2014/main" id="{91AE1D2D-2BBA-5944-BADC-7541C7FBA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1" y="883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%edx.1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5859" name="Text Box 23">
              <a:extLst>
                <a:ext uri="{FF2B5EF4-FFF2-40B4-BE49-F238E27FC236}">
                  <a16:creationId xmlns:a16="http://schemas.microsoft.com/office/drawing/2014/main" id="{EF8955B9-AEF8-A74F-99BA-2DBEBEA21F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" y="1488"/>
              <a:ext cx="46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200" b="1">
                  <a:latin typeface="Courier New" panose="02070309020205020404" pitchFamily="49" charset="0"/>
                </a:rPr>
                <a:t>%ecx.0</a:t>
              </a:r>
              <a:endParaRPr lang="en-US" altLang="en-US" sz="1200" b="1">
                <a:latin typeface="Times New Roman" panose="02020603050405020304" pitchFamily="18" charset="0"/>
              </a:endParaRPr>
            </a:p>
          </p:txBody>
        </p:sp>
        <p:sp>
          <p:nvSpPr>
            <p:cNvPr id="35860" name="Freeform 24">
              <a:extLst>
                <a:ext uri="{FF2B5EF4-FFF2-40B4-BE49-F238E27FC236}">
                  <a16:creationId xmlns:a16="http://schemas.microsoft.com/office/drawing/2014/main" id="{361FAA10-08F8-4541-AB37-001FBBBE4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" y="768"/>
              <a:ext cx="816" cy="96"/>
            </a:xfrm>
            <a:custGeom>
              <a:avLst/>
              <a:gdLst>
                <a:gd name="T0" fmla="*/ 0 w 1008"/>
                <a:gd name="T1" fmla="*/ 0 h 48"/>
                <a:gd name="T2" fmla="*/ 19 w 1008"/>
                <a:gd name="T3" fmla="*/ 0 h 48"/>
                <a:gd name="T4" fmla="*/ 19 w 1008"/>
                <a:gd name="T5" fmla="*/ 25165824 h 48"/>
                <a:gd name="T6" fmla="*/ 0 60000 65536"/>
                <a:gd name="T7" fmla="*/ 0 60000 65536"/>
                <a:gd name="T8" fmla="*/ 0 60000 65536"/>
                <a:gd name="T9" fmla="*/ 0 w 1008"/>
                <a:gd name="T10" fmla="*/ 0 h 48"/>
                <a:gd name="T11" fmla="*/ 1008 w 100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48">
                  <a:moveTo>
                    <a:pt x="0" y="0"/>
                  </a:moveTo>
                  <a:lnTo>
                    <a:pt x="1008" y="0"/>
                  </a:lnTo>
                  <a:lnTo>
                    <a:pt x="1008" y="4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5861" name="Line 25">
              <a:extLst>
                <a:ext uri="{FF2B5EF4-FFF2-40B4-BE49-F238E27FC236}">
                  <a16:creationId xmlns:a16="http://schemas.microsoft.com/office/drawing/2014/main" id="{20BA9817-BCAF-6249-8AED-E365DD5760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3" y="768"/>
              <a:ext cx="0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5862" name="Freeform 26">
              <a:extLst>
                <a:ext uri="{FF2B5EF4-FFF2-40B4-BE49-F238E27FC236}">
                  <a16:creationId xmlns:a16="http://schemas.microsoft.com/office/drawing/2014/main" id="{020BD3FC-40D6-9944-937F-11F55B837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11" y="1056"/>
              <a:ext cx="288" cy="48"/>
            </a:xfrm>
            <a:custGeom>
              <a:avLst/>
              <a:gdLst>
                <a:gd name="T0" fmla="*/ 0 w 348"/>
                <a:gd name="T1" fmla="*/ 0 h 1"/>
                <a:gd name="T2" fmla="*/ 1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PT"/>
            </a:p>
          </p:txBody>
        </p:sp>
        <p:sp>
          <p:nvSpPr>
            <p:cNvPr id="35863" name="Freeform 27">
              <a:extLst>
                <a:ext uri="{FF2B5EF4-FFF2-40B4-BE49-F238E27FC236}">
                  <a16:creationId xmlns:a16="http://schemas.microsoft.com/office/drawing/2014/main" id="{D79A6810-FAD9-8841-AB9C-4BC2A26308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9" y="1056"/>
              <a:ext cx="144" cy="48"/>
            </a:xfrm>
            <a:custGeom>
              <a:avLst/>
              <a:gdLst>
                <a:gd name="T0" fmla="*/ 0 w 348"/>
                <a:gd name="T1" fmla="*/ 0 h 1"/>
                <a:gd name="T2" fmla="*/ 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PT"/>
            </a:p>
          </p:txBody>
        </p:sp>
        <p:sp>
          <p:nvSpPr>
            <p:cNvPr id="35864" name="Freeform 28">
              <a:extLst>
                <a:ext uri="{FF2B5EF4-FFF2-40B4-BE49-F238E27FC236}">
                  <a16:creationId xmlns:a16="http://schemas.microsoft.com/office/drawing/2014/main" id="{8FF4217B-1C82-124A-9BF9-7C33F2CC2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9" y="2784"/>
              <a:ext cx="144" cy="48"/>
            </a:xfrm>
            <a:custGeom>
              <a:avLst/>
              <a:gdLst>
                <a:gd name="T0" fmla="*/ 0 w 348"/>
                <a:gd name="T1" fmla="*/ 0 h 1"/>
                <a:gd name="T2" fmla="*/ 0 w 348"/>
                <a:gd name="T3" fmla="*/ 0 h 1"/>
                <a:gd name="T4" fmla="*/ 0 60000 65536"/>
                <a:gd name="T5" fmla="*/ 0 60000 65536"/>
                <a:gd name="T6" fmla="*/ 0 w 348"/>
                <a:gd name="T7" fmla="*/ 0 h 1"/>
                <a:gd name="T8" fmla="*/ 348 w 348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1">
                  <a:moveTo>
                    <a:pt x="0" y="0"/>
                  </a:moveTo>
                  <a:lnTo>
                    <a:pt x="348" y="0"/>
                  </a:lnTo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PT"/>
            </a:p>
          </p:txBody>
        </p:sp>
        <p:sp>
          <p:nvSpPr>
            <p:cNvPr id="35865" name="Freeform 29">
              <a:extLst>
                <a:ext uri="{FF2B5EF4-FFF2-40B4-BE49-F238E27FC236}">
                  <a16:creationId xmlns:a16="http://schemas.microsoft.com/office/drawing/2014/main" id="{185441C4-1A19-6341-B973-528DFFA6B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" y="1632"/>
              <a:ext cx="144" cy="96"/>
            </a:xfrm>
            <a:custGeom>
              <a:avLst/>
              <a:gdLst>
                <a:gd name="T0" fmla="*/ 0 w 144"/>
                <a:gd name="T1" fmla="*/ 0 h 96"/>
                <a:gd name="T2" fmla="*/ 144 w 144"/>
                <a:gd name="T3" fmla="*/ 0 h 96"/>
                <a:gd name="T4" fmla="*/ 144 w 144"/>
                <a:gd name="T5" fmla="*/ 96 h 96"/>
                <a:gd name="T6" fmla="*/ 0 60000 65536"/>
                <a:gd name="T7" fmla="*/ 0 60000 65536"/>
                <a:gd name="T8" fmla="*/ 0 60000 65536"/>
                <a:gd name="T9" fmla="*/ 0 w 144"/>
                <a:gd name="T10" fmla="*/ 0 h 96"/>
                <a:gd name="T11" fmla="*/ 144 w 144"/>
                <a:gd name="T12" fmla="*/ 96 h 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44" h="96">
                  <a:moveTo>
                    <a:pt x="0" y="0"/>
                  </a:moveTo>
                  <a:lnTo>
                    <a:pt x="144" y="0"/>
                  </a:lnTo>
                  <a:lnTo>
                    <a:pt x="144" y="9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5866" name="Line 30">
              <a:extLst>
                <a:ext uri="{FF2B5EF4-FFF2-40B4-BE49-F238E27FC236}">
                  <a16:creationId xmlns:a16="http://schemas.microsoft.com/office/drawing/2014/main" id="{456B662F-72B0-E34B-B099-C7AE7F6293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51" y="1632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PT"/>
            </a:p>
          </p:txBody>
        </p:sp>
        <p:sp>
          <p:nvSpPr>
            <p:cNvPr id="35867" name="AutoShape 31">
              <a:extLst>
                <a:ext uri="{FF2B5EF4-FFF2-40B4-BE49-F238E27FC236}">
                  <a16:creationId xmlns:a16="http://schemas.microsoft.com/office/drawing/2014/main" id="{2B77595C-765C-4A4D-86FD-C266471BB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3" y="1728"/>
              <a:ext cx="476" cy="1008"/>
            </a:xfrm>
            <a:prstGeom prst="roundRect">
              <a:avLst>
                <a:gd name="adj" fmla="val 18181"/>
              </a:avLst>
            </a:prstGeom>
            <a:solidFill>
              <a:srgbClr val="99FFCC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6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en-US" sz="1600" b="1">
                  <a:latin typeface="Courier New" panose="02070309020205020404" pitchFamily="49" charset="0"/>
                </a:rPr>
                <a:t>imull</a:t>
              </a:r>
            </a:p>
          </p:txBody>
        </p:sp>
      </p:grpSp>
      <p:pic>
        <p:nvPicPr>
          <p:cNvPr id="182274" name="Picture 2">
            <a:extLst>
              <a:ext uri="{FF2B5EF4-FFF2-40B4-BE49-F238E27FC236}">
                <a16:creationId xmlns:a16="http://schemas.microsoft.com/office/drawing/2014/main" id="{35EC4020-6356-CD42-A6E6-45B1262AE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191"/>
          <a:stretch>
            <a:fillRect/>
          </a:stretch>
        </p:blipFill>
        <p:spPr bwMode="auto">
          <a:xfrm>
            <a:off x="377825" y="1036910"/>
            <a:ext cx="5235575" cy="56324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2276" name="Rectangle 4">
            <a:extLst>
              <a:ext uri="{FF2B5EF4-FFF2-40B4-BE49-F238E27FC236}">
                <a16:creationId xmlns:a16="http://schemas.microsoft.com/office/drawing/2014/main" id="{116C0045-98A1-9847-ADA5-73049101AC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64163" y="1732805"/>
            <a:ext cx="3529012" cy="5008563"/>
          </a:xfrm>
        </p:spPr>
        <p:txBody>
          <a:bodyPr/>
          <a:lstStyle/>
          <a:p>
            <a:pPr marL="174625" indent="-174625" eaLnBrk="1" hangingPunct="1">
              <a:spcBef>
                <a:spcPct val="35000"/>
              </a:spcBef>
            </a:pP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Análise</a:t>
            </a:r>
            <a:r>
              <a:rPr lang="en-US" altLang="en-US" sz="24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recursos</a:t>
            </a:r>
            <a:r>
              <a:rPr lang="en-US" altLang="en-US" sz="24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b="1" u="sng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limitados</a:t>
            </a:r>
            <a:endParaRPr lang="en-US" altLang="en-US" sz="2400" b="1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marL="536575" lvl="1" indent="-182563" eaLnBrk="1" hangingPunct="1">
              <a:lnSpc>
                <a:spcPct val="80000"/>
              </a:lnSpc>
            </a:pP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execução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paralela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e </a:t>
            </a: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encadeada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operações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na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EU</a:t>
            </a:r>
          </a:p>
          <a:p>
            <a:pPr marL="536575" lvl="1" indent="-182563" eaLnBrk="1" hangingPunct="1">
              <a:lnSpc>
                <a:spcPct val="80000"/>
              </a:lnSpc>
            </a:pP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execução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out-of-order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e </a:t>
            </a: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especulativa</a:t>
            </a:r>
            <a:endParaRPr lang="en-US" altLang="en-US" sz="24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174625" indent="-174625" eaLnBrk="1" hangingPunct="1">
              <a:spcBef>
                <a:spcPct val="35000"/>
              </a:spcBef>
            </a:pP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Desempenho</a:t>
            </a:r>
            <a:endParaRPr lang="en-US" altLang="en-US" sz="2400" b="1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marL="536575" lvl="1" indent="-182563" eaLnBrk="1" hangingPunct="1">
              <a:lnSpc>
                <a:spcPct val="80000"/>
              </a:lnSpc>
              <a:spcBef>
                <a:spcPct val="30000"/>
              </a:spcBef>
            </a:pP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factor </a:t>
            </a: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limitativo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 </a:t>
            </a: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latência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da </a:t>
            </a: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multipl</a:t>
            </a: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. de </a:t>
            </a:r>
            <a:r>
              <a:rPr lang="en-US" altLang="en-US" sz="24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inteiros</a:t>
            </a:r>
            <a:endParaRPr lang="en-US" altLang="en-US" sz="24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536575" lvl="1" indent="-182563" eaLnBrk="1" hangingPunct="1">
              <a:spcBef>
                <a:spcPct val="35000"/>
              </a:spcBef>
            </a:pPr>
            <a:r>
              <a:rPr lang="en-US" altLang="en-US" sz="24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CPE: 4.0</a:t>
            </a:r>
          </a:p>
          <a:p>
            <a:pPr marL="174625" indent="-174625" eaLnBrk="1" hangingPunct="1">
              <a:spcBef>
                <a:spcPct val="35000"/>
              </a:spcBef>
            </a:pPr>
            <a:endParaRPr lang="en-US" altLang="en-US" sz="24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35844" name="Rectangle 8">
            <a:extLst>
              <a:ext uri="{FF2B5EF4-FFF2-40B4-BE49-F238E27FC236}">
                <a16:creationId xmlns:a16="http://schemas.microsoft.com/office/drawing/2014/main" id="{9DCA201E-9D12-CB49-8272-17767CFE2B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260573"/>
            <a:ext cx="8229600" cy="792163"/>
          </a:xfrm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Análise visual da execução de instruções no P6: 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3 iterações do ciclo de produtos em </a:t>
            </a:r>
            <a:r>
              <a:rPr lang="pt-PT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combine</a:t>
            </a:r>
            <a:endParaRPr lang="en-GB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  <p:sp>
        <p:nvSpPr>
          <p:cNvPr id="182304" name="AutoShape 32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97C13802-86DB-7543-BCFE-DCA9A971B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5949950"/>
            <a:ext cx="503237" cy="431800"/>
          </a:xfrm>
          <a:prstGeom prst="actionButtonForwardNext">
            <a:avLst/>
          </a:prstGeom>
          <a:solidFill>
            <a:srgbClr val="E7F4F5">
              <a:alpha val="2117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2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22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22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82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8227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227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8227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8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6" grpId="0" build="p" bldLvl="2"/>
      <p:bldP spid="18230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9" name="Rectangle 3">
            <a:extLst>
              <a:ext uri="{FF2B5EF4-FFF2-40B4-BE49-F238E27FC236}">
                <a16:creationId xmlns:a16="http://schemas.microsoft.com/office/drawing/2014/main" id="{6578A8BA-7812-704D-B564-BDED8BAB60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9750" y="4509120"/>
            <a:ext cx="8208963" cy="19526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35000"/>
              </a:spcBef>
            </a:pP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Análise</a:t>
            </a:r>
            <a:r>
              <a:rPr lang="en-US" altLang="en-US" sz="24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com </a:t>
            </a: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recursos</a:t>
            </a:r>
            <a:r>
              <a:rPr lang="en-US" altLang="en-US" sz="2400" b="1" dirty="0">
                <a:solidFill>
                  <a:srgbClr val="8000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400" b="1" u="sng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i</a:t>
            </a: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limitados</a:t>
            </a:r>
            <a:endParaRPr lang="en-US" altLang="en-US" sz="2400" b="1" dirty="0">
              <a:solidFill>
                <a:srgbClr val="8000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80000"/>
              </a:lnSpc>
              <a:spcBef>
                <a:spcPct val="35000"/>
              </a:spcBef>
            </a:pP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Desempenho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pode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começar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uma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nova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iteração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cada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ciclo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200" i="1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clock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valor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teórico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CPE: 1.0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requer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a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execução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4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operações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c/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inteiros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em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paralelo</a:t>
            </a:r>
            <a:endParaRPr lang="en-US" altLang="en-US" sz="22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en-US" sz="24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</p:txBody>
      </p:sp>
      <p:pic>
        <p:nvPicPr>
          <p:cNvPr id="36866" name="Picture 4">
            <a:extLst>
              <a:ext uri="{FF2B5EF4-FFF2-40B4-BE49-F238E27FC236}">
                <a16:creationId xmlns:a16="http://schemas.microsoft.com/office/drawing/2014/main" id="{3D080826-3A61-0344-8759-C9520D9A3B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6792"/>
            <a:ext cx="6810375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3301" name="AutoShape 5">
            <a:extLst>
              <a:ext uri="{FF2B5EF4-FFF2-40B4-BE49-F238E27FC236}">
                <a16:creationId xmlns:a16="http://schemas.microsoft.com/office/drawing/2014/main" id="{C4BBB135-DF69-B04F-B3EE-EFD413E915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2852738"/>
            <a:ext cx="7620000" cy="304800"/>
          </a:xfrm>
          <a:prstGeom prst="roundRect">
            <a:avLst>
              <a:gd name="adj" fmla="val 16667"/>
            </a:avLst>
          </a:prstGeom>
          <a:solidFill>
            <a:schemeClr val="accent2">
              <a:alpha val="50195"/>
            </a:schemeClr>
          </a:solidFill>
          <a:ln w="254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US" altLang="en-US" sz="1800" b="1">
                <a:latin typeface="Helvetica" pitchFamily="2" charset="0"/>
              </a:rPr>
              <a:t>4 ops inteiro</a:t>
            </a:r>
          </a:p>
        </p:txBody>
      </p:sp>
      <p:sp>
        <p:nvSpPr>
          <p:cNvPr id="36868" name="Rectangle 7">
            <a:extLst>
              <a:ext uri="{FF2B5EF4-FFF2-40B4-BE49-F238E27FC236}">
                <a16:creationId xmlns:a16="http://schemas.microsoft.com/office/drawing/2014/main" id="{57F43554-243E-6143-B750-75853BF54F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Análise visual da execução de instruções no P6: </a:t>
            </a:r>
            <a:br>
              <a:rPr lang="pt-PT" altLang="en-US">
                <a:ea typeface="ＭＳ Ｐゴシック" panose="020B0600070205080204" pitchFamily="34" charset="-128"/>
              </a:rPr>
            </a:br>
            <a:r>
              <a:rPr lang="pt-PT" altLang="en-US">
                <a:ea typeface="ＭＳ Ｐゴシック" panose="020B0600070205080204" pitchFamily="34" charset="-128"/>
              </a:rPr>
              <a:t>4 iterações do ciclo de somas em </a:t>
            </a:r>
            <a:r>
              <a:rPr lang="pt-PT" altLang="en-US">
                <a:latin typeface="Courier New" panose="02070309020205020404" pitchFamily="49" charset="0"/>
                <a:ea typeface="ＭＳ Ｐゴシック" panose="020B0600070205080204" pitchFamily="34" charset="-128"/>
              </a:rPr>
              <a:t>combine</a:t>
            </a:r>
            <a:endParaRPr lang="en-GB" altLang="en-US">
              <a:latin typeface="Courier New" panose="02070309020205020404" pitchFamily="49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3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3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83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299" grpId="0" build="p"/>
      <p:bldP spid="18330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3">
            <a:extLst>
              <a:ext uri="{FF2B5EF4-FFF2-40B4-BE49-F238E27FC236}">
                <a16:creationId xmlns:a16="http://schemas.microsoft.com/office/drawing/2014/main" id="{8FC56648-8C48-9A4A-BD60-ACAE7D76A5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384" y="972343"/>
            <a:ext cx="730408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24" name="Rectangle 4">
            <a:extLst>
              <a:ext uri="{FF2B5EF4-FFF2-40B4-BE49-F238E27FC236}">
                <a16:creationId xmlns:a16="http://schemas.microsoft.com/office/drawing/2014/main" id="{FDDB16DB-740B-7F4D-A696-FB4ECBDDBD6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4255219"/>
            <a:ext cx="5688012" cy="2270125"/>
          </a:xfrm>
          <a:solidFill>
            <a:schemeClr val="bg1"/>
          </a:solidFill>
        </p:spPr>
        <p:txBody>
          <a:bodyPr rIns="18000"/>
          <a:lstStyle/>
          <a:p>
            <a:pPr marL="630238" lvl="1" indent="-265113" eaLnBrk="1" hangingPunct="1">
              <a:lnSpc>
                <a:spcPct val="90000"/>
              </a:lnSpc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apenas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2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unid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funcionais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inteiros</a:t>
            </a:r>
            <a:endParaRPr lang="en-US" altLang="en-US" sz="22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630238" lvl="1" indent="-265113" eaLnBrk="1" hangingPunct="1">
              <a:lnSpc>
                <a:spcPct val="90000"/>
              </a:lnSpc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algumas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operações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têm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ser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atrasadas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,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mesmo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existindo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operandos</a:t>
            </a:r>
            <a:endParaRPr lang="en-US" altLang="en-US" sz="22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630238" lvl="1" indent="-265113" eaLnBrk="1" hangingPunct="1">
              <a:lnSpc>
                <a:spcPct val="90000"/>
              </a:lnSpc>
            </a:pP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prioridade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ordem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 de exec do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programa</a:t>
            </a:r>
            <a:endParaRPr lang="en-US" altLang="en-US" sz="2200" dirty="0">
              <a:solidFill>
                <a:srgbClr val="003300"/>
              </a:solidFill>
              <a:ea typeface="ＭＳ Ｐゴシック" panose="020B0600070205080204" pitchFamily="34" charset="-128"/>
            </a:endParaRPr>
          </a:p>
          <a:p>
            <a:pPr marL="185738" indent="-185738" eaLnBrk="1" hangingPunct="1">
              <a:lnSpc>
                <a:spcPct val="80000"/>
              </a:lnSpc>
              <a:spcBef>
                <a:spcPct val="35000"/>
              </a:spcBef>
            </a:pPr>
            <a:r>
              <a:rPr lang="en-US" altLang="en-US" sz="2400" b="1" dirty="0" err="1">
                <a:solidFill>
                  <a:srgbClr val="800000"/>
                </a:solidFill>
                <a:ea typeface="ＭＳ Ｐゴシック" panose="020B0600070205080204" pitchFamily="34" charset="-128"/>
              </a:rPr>
              <a:t>Desempenho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marL="630238" lvl="1" indent="-265113" eaLnBrk="1" hangingPunct="1">
              <a:lnSpc>
                <a:spcPct val="90000"/>
              </a:lnSpc>
            </a:pP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CPE </a:t>
            </a:r>
            <a:r>
              <a:rPr lang="en-US" altLang="en-US" sz="2200" dirty="0" err="1">
                <a:solidFill>
                  <a:srgbClr val="003300"/>
                </a:solidFill>
                <a:ea typeface="ＭＳ Ｐゴシック" panose="020B0600070205080204" pitchFamily="34" charset="-128"/>
              </a:rPr>
              <a:t>expectável</a:t>
            </a:r>
            <a:r>
              <a:rPr lang="en-US" altLang="en-US" sz="2200" dirty="0">
                <a:solidFill>
                  <a:srgbClr val="003300"/>
                </a:solidFill>
                <a:ea typeface="ＭＳ Ｐゴシック" panose="020B0600070205080204" pitchFamily="34" charset="-128"/>
              </a:rPr>
              <a:t>: 2.0</a:t>
            </a:r>
          </a:p>
        </p:txBody>
      </p:sp>
      <p:sp>
        <p:nvSpPr>
          <p:cNvPr id="37891" name="Rectangle 6">
            <a:extLst>
              <a:ext uri="{FF2B5EF4-FFF2-40B4-BE49-F238E27FC236}">
                <a16:creationId xmlns:a16="http://schemas.microsoft.com/office/drawing/2014/main" id="{C65BA0ED-F289-5244-9290-A3C3188D56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7544" y="333375"/>
            <a:ext cx="8230369" cy="792163"/>
          </a:xfrm>
          <a:solidFill>
            <a:schemeClr val="bg1"/>
          </a:solidFill>
        </p:spPr>
        <p:txBody>
          <a:bodyPr/>
          <a:lstStyle/>
          <a:p>
            <a:pPr algn="l" eaLnBrk="1" hangingPunct="1"/>
            <a:r>
              <a:rPr lang="pt-PT" altLang="en-US" dirty="0">
                <a:ea typeface="ＭＳ Ｐゴシック" panose="020B0600070205080204" pitchFamily="34" charset="-128"/>
              </a:rPr>
              <a:t>As iterações do ciclo de somas: </a:t>
            </a:r>
            <a:br>
              <a:rPr lang="pt-PT" altLang="en-US" dirty="0">
                <a:ea typeface="ＭＳ Ｐゴシック" panose="020B0600070205080204" pitchFamily="34" charset="-128"/>
              </a:rPr>
            </a:br>
            <a:r>
              <a:rPr lang="pt-PT" altLang="en-US" dirty="0">
                <a:ea typeface="ＭＳ Ｐゴシック" panose="020B0600070205080204" pitchFamily="34" charset="-128"/>
              </a:rPr>
              <a:t>análise com recursos limitados</a:t>
            </a:r>
            <a:endParaRPr lang="en-GB" altLang="en-US" dirty="0"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43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3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3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4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43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4" grpId="0" build="p" bldLvl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2">
            <a:extLst>
              <a:ext uri="{FF2B5EF4-FFF2-40B4-BE49-F238E27FC236}">
                <a16:creationId xmlns:a16="http://schemas.microsoft.com/office/drawing/2014/main" id="{E6D6FCE8-C038-0044-92C1-D15A4CAFE8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7544" y="381000"/>
            <a:ext cx="8143056" cy="762000"/>
          </a:xfrm>
        </p:spPr>
        <p:txBody>
          <a:bodyPr/>
          <a:lstStyle/>
          <a:p>
            <a:pPr algn="l" eaLnBrk="1" hangingPunct="1"/>
            <a:r>
              <a:rPr lang="pt-PT" altLang="en-US" dirty="0">
                <a:ea typeface="ＭＳ Ｐゴシック" panose="020B0600070205080204" pitchFamily="34" charset="-128"/>
              </a:rPr>
              <a:t>Paralelismo no processador</a:t>
            </a:r>
            <a:br>
              <a:rPr lang="pt-PT" altLang="en-US" b="0" dirty="0">
                <a:ea typeface="ＭＳ Ｐゴシック" panose="020B0600070205080204" pitchFamily="34" charset="-128"/>
              </a:rPr>
            </a:br>
            <a:r>
              <a:rPr lang="pt-PT" altLang="en-US" b="0" dirty="0">
                <a:ea typeface="ＭＳ Ｐゴシック" panose="020B0600070205080204" pitchFamily="34" charset="-128"/>
              </a:rPr>
              <a:t>Exemplo 1</a:t>
            </a:r>
            <a:endParaRPr lang="en-GB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6146" name="Rectangle 3">
            <a:extLst>
              <a:ext uri="{FF2B5EF4-FFF2-40B4-BE49-F238E27FC236}">
                <a16:creationId xmlns:a16="http://schemas.microsoft.com/office/drawing/2014/main" id="{0EFA0954-4B14-F343-8BFB-6118A76F39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5496" y="1897360"/>
            <a:ext cx="2999680" cy="941856"/>
          </a:xfrm>
        </p:spPr>
        <p:txBody>
          <a:bodyPr/>
          <a:lstStyle/>
          <a:p>
            <a:pPr algn="r" eaLnBrk="1" hangingPunct="1">
              <a:buFontTx/>
              <a:buNone/>
            </a:pPr>
            <a:r>
              <a:rPr lang="pt-PT" altLang="en-US" sz="2600" b="1" dirty="0">
                <a:solidFill>
                  <a:srgbClr val="000090"/>
                </a:solidFill>
                <a:ea typeface="ＭＳ Ｐゴシック" panose="020B0600070205080204" pitchFamily="34" charset="-128"/>
              </a:rPr>
              <a:t>Exemplo de</a:t>
            </a:r>
            <a:br>
              <a:rPr lang="pt-PT" altLang="en-US" sz="2600" b="1" dirty="0">
                <a:solidFill>
                  <a:srgbClr val="000090"/>
                </a:solidFill>
                <a:ea typeface="ＭＳ Ｐゴシック" panose="020B0600070205080204" pitchFamily="34" charset="-128"/>
              </a:rPr>
            </a:br>
            <a:r>
              <a:rPr lang="pt-PT" altLang="en-US" sz="2600" b="1" i="1" dirty="0">
                <a:solidFill>
                  <a:srgbClr val="000090"/>
                </a:solidFill>
                <a:ea typeface="ＭＳ Ｐゴシック" panose="020B0600070205080204" pitchFamily="34" charset="-128"/>
              </a:rPr>
              <a:t>pipeline</a:t>
            </a:r>
          </a:p>
          <a:p>
            <a:pPr lvl="1" eaLnBrk="1" hangingPunct="1"/>
            <a:endParaRPr lang="en-GB" altLang="en-US" b="1" dirty="0">
              <a:ea typeface="ＭＳ Ｐゴシック" panose="020B0600070205080204" pitchFamily="34" charset="-128"/>
            </a:endParaRPr>
          </a:p>
        </p:txBody>
      </p:sp>
      <p:grpSp>
        <p:nvGrpSpPr>
          <p:cNvPr id="6147" name="Group 5">
            <a:extLst>
              <a:ext uri="{FF2B5EF4-FFF2-40B4-BE49-F238E27FC236}">
                <a16:creationId xmlns:a16="http://schemas.microsoft.com/office/drawing/2014/main" id="{5C115295-292B-8E47-B71A-FDD482387D78}"/>
              </a:ext>
            </a:extLst>
          </p:cNvPr>
          <p:cNvGrpSpPr>
            <a:grpSpLocks/>
          </p:cNvGrpSpPr>
          <p:nvPr/>
        </p:nvGrpSpPr>
        <p:grpSpPr bwMode="auto">
          <a:xfrm>
            <a:off x="3276600" y="1897360"/>
            <a:ext cx="5321300" cy="2971800"/>
            <a:chOff x="1042988" y="2205038"/>
            <a:chExt cx="7402512" cy="4127500"/>
          </a:xfrm>
        </p:grpSpPr>
        <p:pic>
          <p:nvPicPr>
            <p:cNvPr id="6149" name="Picture 4" descr="2-4">
              <a:extLst>
                <a:ext uri="{FF2B5EF4-FFF2-40B4-BE49-F238E27FC236}">
                  <a16:creationId xmlns:a16="http://schemas.microsoft.com/office/drawing/2014/main" id="{DA71A2E5-F937-6647-8C6D-CBCA0CD9D2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542"/>
            <a:stretch>
              <a:fillRect/>
            </a:stretch>
          </p:blipFill>
          <p:spPr bwMode="auto">
            <a:xfrm>
              <a:off x="1042988" y="3500438"/>
              <a:ext cx="7402512" cy="283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5" descr="2-4">
              <a:extLst>
                <a:ext uri="{FF2B5EF4-FFF2-40B4-BE49-F238E27FC236}">
                  <a16:creationId xmlns:a16="http://schemas.microsoft.com/office/drawing/2014/main" id="{5E4C35CC-024F-8649-927D-04CD13AFEA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5085"/>
            <a:stretch>
              <a:fillRect/>
            </a:stretch>
          </p:blipFill>
          <p:spPr bwMode="auto">
            <a:xfrm>
              <a:off x="1042988" y="2205038"/>
              <a:ext cx="7402512" cy="1465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A126264-26CC-2346-AE33-4D4489609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830048"/>
            <a:ext cx="8001000" cy="411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20725" indent="-263525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pt-PT" altLang="en-US" b="1" dirty="0">
                <a:solidFill>
                  <a:srgbClr val="000090"/>
                </a:solidFill>
              </a:rPr>
              <a:t>Objetivo</a:t>
            </a:r>
          </a:p>
          <a:p>
            <a:pPr eaLnBrk="1" hangingPunct="1">
              <a:spcBef>
                <a:spcPts val="600"/>
              </a:spcBef>
            </a:pPr>
            <a:r>
              <a:rPr lang="pt-PT" altLang="en-US" sz="2000" b="1" dirty="0">
                <a:solidFill>
                  <a:srgbClr val="000090"/>
                </a:solidFill>
              </a:rPr>
              <a:t>CPI = 1</a:t>
            </a:r>
            <a:endParaRPr lang="pt-PT" altLang="en-US" b="1" dirty="0">
              <a:solidFill>
                <a:srgbClr val="000090"/>
              </a:solidFill>
            </a:endParaRPr>
          </a:p>
          <a:p>
            <a:pPr eaLnBrk="1" hangingPunct="1">
              <a:spcBef>
                <a:spcPts val="1200"/>
              </a:spcBef>
              <a:buFontTx/>
              <a:buNone/>
            </a:pPr>
            <a:r>
              <a:rPr lang="pt-PT" altLang="en-US" b="1" dirty="0">
                <a:solidFill>
                  <a:srgbClr val="000090"/>
                </a:solidFill>
              </a:rPr>
              <a:t>Problemas</a:t>
            </a:r>
            <a:r>
              <a:rPr lang="pt-PT" altLang="en-US" sz="2000" dirty="0">
                <a:solidFill>
                  <a:srgbClr val="000090"/>
                </a:solidFill>
              </a:rPr>
              <a:t>:</a:t>
            </a:r>
          </a:p>
          <a:p>
            <a:pPr eaLnBrk="1" hangingPunct="1">
              <a:spcBef>
                <a:spcPts val="600"/>
              </a:spcBef>
            </a:pPr>
            <a:r>
              <a:rPr lang="pt-PT" altLang="en-US" sz="2000" dirty="0">
                <a:solidFill>
                  <a:srgbClr val="000090"/>
                </a:solidFill>
              </a:rPr>
              <a:t>dependências de dados</a:t>
            </a:r>
          </a:p>
          <a:p>
            <a:pPr eaLnBrk="1" hangingPunct="1">
              <a:spcBef>
                <a:spcPts val="600"/>
              </a:spcBef>
            </a:pPr>
            <a:r>
              <a:rPr lang="pt-PT" altLang="en-US" sz="2000" dirty="0">
                <a:solidFill>
                  <a:srgbClr val="000090"/>
                </a:solidFill>
              </a:rPr>
              <a:t>latências nos acessos à memória</a:t>
            </a:r>
          </a:p>
          <a:p>
            <a:pPr eaLnBrk="1" hangingPunct="1">
              <a:spcBef>
                <a:spcPts val="600"/>
              </a:spcBef>
            </a:pPr>
            <a:r>
              <a:rPr lang="pt-PT" altLang="en-US" sz="2000" dirty="0">
                <a:solidFill>
                  <a:srgbClr val="000090"/>
                </a:solidFill>
              </a:rPr>
              <a:t>saltos condicionais; propostas de solução para minimizar perdas:</a:t>
            </a:r>
          </a:p>
          <a:p>
            <a:pPr lvl="1" eaLnBrk="1" hangingPunct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t-PT" altLang="en-US" sz="2000" dirty="0">
                <a:solidFill>
                  <a:srgbClr val="000090"/>
                </a:solidFill>
              </a:rPr>
              <a:t>executar sempre a instrução "que se segue"</a:t>
            </a:r>
          </a:p>
          <a:p>
            <a:pPr lvl="1" eaLnBrk="1" hangingPunct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t-PT" altLang="en-US" sz="2000" dirty="0">
                <a:solidFill>
                  <a:srgbClr val="000090"/>
                </a:solidFill>
              </a:rPr>
              <a:t>usar o historial dos saltos anteriores (1 ou mais bits)</a:t>
            </a:r>
          </a:p>
          <a:p>
            <a:pPr lvl="1" eaLnBrk="1" hangingPunct="1">
              <a:spcBef>
                <a:spcPts val="300"/>
              </a:spcBef>
              <a:buFont typeface="Arial" panose="020B0604020202020204" pitchFamily="34" charset="0"/>
              <a:buChar char="•"/>
            </a:pPr>
            <a:r>
              <a:rPr lang="pt-PT" altLang="en-US" sz="2000" dirty="0">
                <a:solidFill>
                  <a:srgbClr val="000090"/>
                </a:solidFill>
              </a:rPr>
              <a:t>executar os 2 percursos alternativos até à tomada de decisão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pt-PT" altLang="en-US" sz="2000" dirty="0">
              <a:solidFill>
                <a:srgbClr val="00009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2">
            <a:extLst>
              <a:ext uri="{FF2B5EF4-FFF2-40B4-BE49-F238E27FC236}">
                <a16:creationId xmlns:a16="http://schemas.microsoft.com/office/drawing/2014/main" id="{44F29B23-9110-914E-92F9-44E87834C3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381000"/>
            <a:ext cx="8142287" cy="762000"/>
          </a:xfrm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Paralelismo no processador</a:t>
            </a:r>
            <a:br>
              <a:rPr lang="pt-PT" altLang="en-US" b="0">
                <a:ea typeface="ＭＳ Ｐゴシック" panose="020B0600070205080204" pitchFamily="34" charset="-128"/>
              </a:rPr>
            </a:br>
            <a:r>
              <a:rPr lang="pt-PT" altLang="en-US" b="0">
                <a:ea typeface="ＭＳ Ｐゴシック" panose="020B0600070205080204" pitchFamily="34" charset="-128"/>
              </a:rPr>
              <a:t>Exemplo 2</a:t>
            </a:r>
            <a:endParaRPr lang="en-GB" altLang="en-US" b="0">
              <a:ea typeface="ＭＳ Ｐゴシック" panose="020B0600070205080204" pitchFamily="34" charset="-128"/>
            </a:endParaRPr>
          </a:p>
        </p:txBody>
      </p:sp>
      <p:sp>
        <p:nvSpPr>
          <p:cNvPr id="7170" name="Rectangle 3">
            <a:extLst>
              <a:ext uri="{FF2B5EF4-FFF2-40B4-BE49-F238E27FC236}">
                <a16:creationId xmlns:a16="http://schemas.microsoft.com/office/drawing/2014/main" id="{E4BB196E-9968-B043-BE87-E26397DABE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844675"/>
            <a:ext cx="8229600" cy="5762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pt-PT" altLang="en-US" sz="2600" b="1">
                <a:ea typeface="ＭＳ Ｐゴシック" panose="020B0600070205080204" pitchFamily="34" charset="-128"/>
              </a:rPr>
              <a:t>Exemplo de superescalaridade (2 vias)</a:t>
            </a:r>
          </a:p>
          <a:p>
            <a:pPr lvl="1" eaLnBrk="1" hangingPunct="1"/>
            <a:endParaRPr lang="en-GB" altLang="en-US" b="1">
              <a:ea typeface="ＭＳ Ｐゴシック" panose="020B0600070205080204" pitchFamily="34" charset="-128"/>
            </a:endParaRPr>
          </a:p>
        </p:txBody>
      </p:sp>
      <p:pic>
        <p:nvPicPr>
          <p:cNvPr id="165892" name="Picture 4" descr="2-5">
            <a:extLst>
              <a:ext uri="{FF2B5EF4-FFF2-40B4-BE49-F238E27FC236}">
                <a16:creationId xmlns:a16="http://schemas.microsoft.com/office/drawing/2014/main" id="{90B3E6F5-F9CF-FE4D-90C9-EE0283BCB1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852738"/>
            <a:ext cx="8226425" cy="222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5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>
            <a:extLst>
              <a:ext uri="{FF2B5EF4-FFF2-40B4-BE49-F238E27FC236}">
                <a16:creationId xmlns:a16="http://schemas.microsoft.com/office/drawing/2014/main" id="{62F2F218-FA5B-754B-89ED-7062656C04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552" y="381000"/>
            <a:ext cx="8071048" cy="762000"/>
          </a:xfrm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Paralelismo no processador</a:t>
            </a:r>
            <a:br>
              <a:rPr lang="pt-PT" altLang="en-US" b="0">
                <a:ea typeface="ＭＳ Ｐゴシック" panose="020B0600070205080204" pitchFamily="34" charset="-128"/>
              </a:rPr>
            </a:br>
            <a:r>
              <a:rPr lang="pt-PT" altLang="en-US" b="0">
                <a:ea typeface="ＭＳ Ｐゴシック" panose="020B0600070205080204" pitchFamily="34" charset="-128"/>
              </a:rPr>
              <a:t>Exemplo 3 (superescalaridade 4-vias no Intel Nehalem)</a:t>
            </a:r>
            <a:endParaRPr lang="en-GB" altLang="en-US" b="0">
              <a:ea typeface="ＭＳ Ｐゴシック" panose="020B0600070205080204" pitchFamily="34" charset="-128"/>
            </a:endParaRPr>
          </a:p>
        </p:txBody>
      </p:sp>
      <p:pic>
        <p:nvPicPr>
          <p:cNvPr id="8194" name="Picture 5" descr="1000px-Intel_Nehalem_arch.svg.png">
            <a:extLst>
              <a:ext uri="{FF2B5EF4-FFF2-40B4-BE49-F238E27FC236}">
                <a16:creationId xmlns:a16="http://schemas.microsoft.com/office/drawing/2014/main" id="{E4F55BFF-F950-564A-B95C-4AA51CA228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1" t="41386" r="32597" b="17007"/>
          <a:stretch>
            <a:fillRect/>
          </a:stretch>
        </p:blipFill>
        <p:spPr bwMode="auto">
          <a:xfrm>
            <a:off x="1360512" y="1447800"/>
            <a:ext cx="6019800" cy="501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ED3D1309-8E20-7044-8391-AD708ED276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11175" y="381000"/>
            <a:ext cx="8099425" cy="762000"/>
          </a:xfrm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Paralelismo no processador</a:t>
            </a:r>
            <a:br>
              <a:rPr lang="pt-PT" altLang="en-US" b="0">
                <a:ea typeface="ＭＳ Ｐゴシック" panose="020B0600070205080204" pitchFamily="34" charset="-128"/>
              </a:rPr>
            </a:br>
            <a:r>
              <a:rPr lang="pt-PT" altLang="en-US" b="0">
                <a:ea typeface="ＭＳ Ｐゴシック" panose="020B0600070205080204" pitchFamily="34" charset="-128"/>
              </a:rPr>
              <a:t>Exemplo 4 (superescalaridade 8-vias no Intel Haswell)</a:t>
            </a:r>
            <a:endParaRPr lang="en-GB" altLang="en-US" b="0">
              <a:ea typeface="ＭＳ Ｐゴシック" panose="020B0600070205080204" pitchFamily="34" charset="-128"/>
            </a:endParaRPr>
          </a:p>
        </p:txBody>
      </p:sp>
      <p:pic>
        <p:nvPicPr>
          <p:cNvPr id="9218" name="Picture 1">
            <a:extLst>
              <a:ext uri="{FF2B5EF4-FFF2-40B4-BE49-F238E27FC236}">
                <a16:creationId xmlns:a16="http://schemas.microsoft.com/office/drawing/2014/main" id="{7CF5A59A-A6A6-024E-8E63-67AB7AA9FB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28799"/>
            <a:ext cx="8099425" cy="47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ED3D1309-8E20-7044-8391-AD708ED276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552" y="381000"/>
            <a:ext cx="8071048" cy="762000"/>
          </a:xfrm>
        </p:spPr>
        <p:txBody>
          <a:bodyPr/>
          <a:lstStyle/>
          <a:p>
            <a:pPr algn="l" eaLnBrk="1" hangingPunct="1"/>
            <a:r>
              <a:rPr lang="pt-PT" altLang="en-US" dirty="0">
                <a:ea typeface="ＭＳ Ｐゴシック" panose="020B0600070205080204" pitchFamily="34" charset="-128"/>
              </a:rPr>
              <a:t>Paralelismo no processador</a:t>
            </a:r>
            <a:br>
              <a:rPr lang="pt-PT" altLang="en-US" b="0" dirty="0">
                <a:ea typeface="ＭＳ Ｐゴシック" panose="020B0600070205080204" pitchFamily="34" charset="-128"/>
              </a:rPr>
            </a:br>
            <a:r>
              <a:rPr lang="pt-PT" altLang="en-US" b="0" dirty="0">
                <a:ea typeface="ＭＳ Ｐゴシック" panose="020B0600070205080204" pitchFamily="34" charset="-128"/>
              </a:rPr>
              <a:t>Exemplo 5 (</a:t>
            </a:r>
            <a:r>
              <a:rPr lang="pt-PT" altLang="en-US" b="0" dirty="0" err="1">
                <a:ea typeface="ＭＳ Ｐゴシック" panose="020B0600070205080204" pitchFamily="34" charset="-128"/>
              </a:rPr>
              <a:t>superescalaridade</a:t>
            </a:r>
            <a:r>
              <a:rPr lang="pt-PT" altLang="en-US" b="0" dirty="0">
                <a:ea typeface="ＭＳ Ｐゴシック" panose="020B0600070205080204" pitchFamily="34" charset="-128"/>
              </a:rPr>
              <a:t> 8-vias no Intel </a:t>
            </a:r>
            <a:r>
              <a:rPr lang="pt-PT" altLang="en-US" b="0" dirty="0" err="1">
                <a:ea typeface="ＭＳ Ｐゴシック" panose="020B0600070205080204" pitchFamily="34" charset="-128"/>
              </a:rPr>
              <a:t>Skylake</a:t>
            </a:r>
            <a:r>
              <a:rPr lang="pt-PT" altLang="en-US" b="0" dirty="0">
                <a:ea typeface="ＭＳ Ｐゴシック" panose="020B0600070205080204" pitchFamily="34" charset="-128"/>
              </a:rPr>
              <a:t>)</a:t>
            </a:r>
            <a:endParaRPr lang="en-GB" altLang="en-US" b="0" dirty="0">
              <a:ea typeface="ＭＳ Ｐゴシック" panose="020B0600070205080204" pitchFamily="34" charset="-128"/>
            </a:endParaRPr>
          </a:p>
        </p:txBody>
      </p:sp>
      <p:pic>
        <p:nvPicPr>
          <p:cNvPr id="38914" name="Picture 2">
            <a:extLst>
              <a:ext uri="{FF2B5EF4-FFF2-40B4-BE49-F238E27FC236}">
                <a16:creationId xmlns:a16="http://schemas.microsoft.com/office/drawing/2014/main" id="{2A23A38A-37B6-4543-8962-CEDB4358BC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484784"/>
            <a:ext cx="6536432" cy="4902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6008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>
            <a:extLst>
              <a:ext uri="{FF2B5EF4-FFF2-40B4-BE49-F238E27FC236}">
                <a16:creationId xmlns:a16="http://schemas.microsoft.com/office/drawing/2014/main" id="{ED3D1309-8E20-7044-8391-AD708ED276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552" y="381000"/>
            <a:ext cx="8071048" cy="762000"/>
          </a:xfrm>
        </p:spPr>
        <p:txBody>
          <a:bodyPr/>
          <a:lstStyle/>
          <a:p>
            <a:pPr algn="l" eaLnBrk="1" hangingPunct="1"/>
            <a:r>
              <a:rPr lang="pt-PT" altLang="en-US" dirty="0">
                <a:ea typeface="ＭＳ Ｐゴシック" panose="020B0600070205080204" pitchFamily="34" charset="-128"/>
              </a:rPr>
              <a:t>Paralelismo no processador</a:t>
            </a:r>
            <a:br>
              <a:rPr lang="pt-PT" altLang="en-US" b="0" dirty="0">
                <a:ea typeface="ＭＳ Ｐゴシック" panose="020B0600070205080204" pitchFamily="34" charset="-128"/>
              </a:rPr>
            </a:br>
            <a:r>
              <a:rPr lang="pt-PT" altLang="en-US" b="0" dirty="0">
                <a:ea typeface="ＭＳ Ｐゴシック" panose="020B0600070205080204" pitchFamily="34" charset="-128"/>
              </a:rPr>
              <a:t>Exemplo 6 (</a:t>
            </a:r>
            <a:r>
              <a:rPr lang="pt-PT" altLang="en-US" b="0" dirty="0" err="1">
                <a:ea typeface="ＭＳ Ｐゴシック" panose="020B0600070205080204" pitchFamily="34" charset="-128"/>
              </a:rPr>
              <a:t>superescalaridade</a:t>
            </a:r>
            <a:r>
              <a:rPr lang="pt-PT" altLang="en-US" b="0" dirty="0">
                <a:ea typeface="ＭＳ Ｐゴシック" panose="020B0600070205080204" pitchFamily="34" charset="-128"/>
              </a:rPr>
              <a:t> 8-vias no </a:t>
            </a:r>
            <a:r>
              <a:rPr lang="pt-PT" altLang="en-US" b="0" dirty="0" err="1">
                <a:ea typeface="ＭＳ Ｐゴシック" panose="020B0600070205080204" pitchFamily="34" charset="-128"/>
              </a:rPr>
              <a:t>Sunny</a:t>
            </a:r>
            <a:r>
              <a:rPr lang="pt-PT" altLang="en-US" b="0" dirty="0">
                <a:ea typeface="ＭＳ Ｐゴシック" panose="020B0600070205080204" pitchFamily="34" charset="-128"/>
              </a:rPr>
              <a:t> </a:t>
            </a:r>
            <a:r>
              <a:rPr lang="pt-PT" altLang="en-US" b="0" dirty="0" err="1">
                <a:ea typeface="ＭＳ Ｐゴシック" panose="020B0600070205080204" pitchFamily="34" charset="-128"/>
              </a:rPr>
              <a:t>Cove</a:t>
            </a:r>
            <a:r>
              <a:rPr lang="pt-PT" altLang="en-US" b="0" dirty="0">
                <a:ea typeface="ＭＳ Ｐゴシック" panose="020B0600070205080204" pitchFamily="34" charset="-128"/>
              </a:rPr>
              <a:t>)</a:t>
            </a:r>
            <a:endParaRPr lang="en-GB" altLang="en-US" b="0" dirty="0">
              <a:ea typeface="ＭＳ Ｐゴシック" panose="020B0600070205080204" pitchFamily="34" charset="-128"/>
            </a:endParaRPr>
          </a:p>
        </p:txBody>
      </p:sp>
      <p:pic>
        <p:nvPicPr>
          <p:cNvPr id="39938" name="Picture 2" descr="Related image">
            <a:extLst>
              <a:ext uri="{FF2B5EF4-FFF2-40B4-BE49-F238E27FC236}">
                <a16:creationId xmlns:a16="http://schemas.microsoft.com/office/drawing/2014/main" id="{2FFDBB33-C8DB-3E4F-8E6C-D97027C16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01" y="1484784"/>
            <a:ext cx="7941547" cy="4992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255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Line 11">
            <a:extLst>
              <a:ext uri="{FF2B5EF4-FFF2-40B4-BE49-F238E27FC236}">
                <a16:creationId xmlns:a16="http://schemas.microsoft.com/office/drawing/2014/main" id="{4A2ECBE2-073C-D24A-AFB9-DB6BD8EAD09E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04800" y="4017094"/>
            <a:ext cx="0" cy="23447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0242" name="Text Box 12">
            <a:extLst>
              <a:ext uri="{FF2B5EF4-FFF2-40B4-BE49-F238E27FC236}">
                <a16:creationId xmlns:a16="http://schemas.microsoft.com/office/drawing/2014/main" id="{5A224B99-B2B8-DF46-AFCB-10B33E321CD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85813" y="4810844"/>
            <a:ext cx="1841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pt-PT" altLang="en-US" sz="1600" b="1">
              <a:solidFill>
                <a:srgbClr val="FF0000"/>
              </a:solidFill>
              <a:latin typeface="Helvetica" pitchFamily="2" charset="0"/>
            </a:endParaRPr>
          </a:p>
        </p:txBody>
      </p:sp>
      <p:sp>
        <p:nvSpPr>
          <p:cNvPr id="10243" name="Text Box 24">
            <a:extLst>
              <a:ext uri="{FF2B5EF4-FFF2-40B4-BE49-F238E27FC236}">
                <a16:creationId xmlns:a16="http://schemas.microsoft.com/office/drawing/2014/main" id="{93FB6F50-AA93-924B-B618-B47EB212F11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292725" y="2493094"/>
            <a:ext cx="3394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PT" altLang="en-US" sz="1400" b="1" i="1" dirty="0">
                <a:solidFill>
                  <a:srgbClr val="CC0000"/>
                </a:solidFill>
                <a:latin typeface="Helvetica" pitchFamily="2" charset="0"/>
              </a:rPr>
              <a:t>Cache</a:t>
            </a:r>
            <a:r>
              <a:rPr lang="pt-PT" altLang="en-US" sz="1400" b="1" dirty="0">
                <a:solidFill>
                  <a:srgbClr val="CC0000"/>
                </a:solidFill>
                <a:latin typeface="Helvetica" pitchFamily="2" charset="0"/>
              </a:rPr>
              <a:t> L1 tem linhas de </a:t>
            </a:r>
            <a:r>
              <a:rPr lang="pt-PT" altLang="en-US" sz="1400" b="1" i="1" dirty="0">
                <a:solidFill>
                  <a:srgbClr val="CC0000"/>
                </a:solidFill>
                <a:latin typeface="Helvetica" pitchFamily="2" charset="0"/>
              </a:rPr>
              <a:t>cache</a:t>
            </a:r>
            <a:r>
              <a:rPr lang="pt-PT" altLang="en-US" sz="1400" b="1" dirty="0">
                <a:solidFill>
                  <a:srgbClr val="CC0000"/>
                </a:solidFill>
                <a:latin typeface="Helvetica" pitchFamily="2" charset="0"/>
              </a:rPr>
              <a:t> retiradas da memória </a:t>
            </a:r>
            <a:r>
              <a:rPr lang="pt-PT" altLang="en-US" sz="1400" b="1" i="1" dirty="0">
                <a:solidFill>
                  <a:srgbClr val="CC0000"/>
                </a:solidFill>
                <a:latin typeface="Helvetica" pitchFamily="2" charset="0"/>
              </a:rPr>
              <a:t>cache</a:t>
            </a:r>
            <a:r>
              <a:rPr lang="pt-PT" altLang="en-US" sz="1400" b="1" dirty="0">
                <a:solidFill>
                  <a:srgbClr val="CC0000"/>
                </a:solidFill>
                <a:latin typeface="Helvetica" pitchFamily="2" charset="0"/>
              </a:rPr>
              <a:t> L2</a:t>
            </a:r>
          </a:p>
        </p:txBody>
      </p:sp>
      <p:sp>
        <p:nvSpPr>
          <p:cNvPr id="10244" name="AutoShape 25">
            <a:extLst>
              <a:ext uri="{FF2B5EF4-FFF2-40B4-BE49-F238E27FC236}">
                <a16:creationId xmlns:a16="http://schemas.microsoft.com/office/drawing/2014/main" id="{42DA8FCE-CF14-D04A-8BEC-6EF39D571FBD}"/>
              </a:ext>
            </a:extLst>
          </p:cNvPr>
          <p:cNvSpPr>
            <a:spLocks noChangeAspect="1"/>
          </p:cNvSpPr>
          <p:nvPr/>
        </p:nvSpPr>
        <p:spPr bwMode="auto">
          <a:xfrm>
            <a:off x="5148263" y="2420069"/>
            <a:ext cx="85725" cy="615950"/>
          </a:xfrm>
          <a:prstGeom prst="rightBrace">
            <a:avLst>
              <a:gd name="adj1" fmla="val 59877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245" name="Text Box 26">
            <a:extLst>
              <a:ext uri="{FF2B5EF4-FFF2-40B4-BE49-F238E27FC236}">
                <a16:creationId xmlns:a16="http://schemas.microsoft.com/office/drawing/2014/main" id="{8B6100D4-1734-C749-9E6A-6B332C35AE7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932363" y="1772369"/>
            <a:ext cx="3600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Registos no CPU têm valores retirados da </a:t>
            </a:r>
            <a:r>
              <a:rPr lang="pt-PT" altLang="en-US" sz="1400" b="1" i="1">
                <a:solidFill>
                  <a:srgbClr val="CC0000"/>
                </a:solidFill>
                <a:latin typeface="Helvetica" pitchFamily="2" charset="0"/>
              </a:rPr>
              <a:t>cache</a:t>
            </a: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 no nível 1  (</a:t>
            </a:r>
            <a:r>
              <a:rPr lang="pt-PT" altLang="en-US" sz="1400" b="1" i="1" u="sng">
                <a:solidFill>
                  <a:srgbClr val="CC0000"/>
                </a:solidFill>
                <a:latin typeface="Helvetica" pitchFamily="2" charset="0"/>
              </a:rPr>
              <a:t>L</a:t>
            </a:r>
            <a:r>
              <a:rPr lang="pt-PT" altLang="en-US" sz="1400" b="1" i="1">
                <a:solidFill>
                  <a:srgbClr val="CC0000"/>
                </a:solidFill>
                <a:latin typeface="Helvetica" pitchFamily="2" charset="0"/>
              </a:rPr>
              <a:t>evel </a:t>
            </a:r>
            <a:r>
              <a:rPr lang="pt-PT" altLang="en-US" sz="1400" b="1" i="1" u="sng">
                <a:solidFill>
                  <a:srgbClr val="CC0000"/>
                </a:solidFill>
                <a:latin typeface="Helvetica" pitchFamily="2" charset="0"/>
              </a:rPr>
              <a:t>1</a:t>
            </a: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, L1)</a:t>
            </a:r>
          </a:p>
        </p:txBody>
      </p:sp>
      <p:sp>
        <p:nvSpPr>
          <p:cNvPr id="10246" name="AutoShape 27">
            <a:extLst>
              <a:ext uri="{FF2B5EF4-FFF2-40B4-BE49-F238E27FC236}">
                <a16:creationId xmlns:a16="http://schemas.microsoft.com/office/drawing/2014/main" id="{41D1D466-833E-1642-B9E8-6112FD7DDDF9}"/>
              </a:ext>
            </a:extLst>
          </p:cNvPr>
          <p:cNvSpPr>
            <a:spLocks noChangeAspect="1"/>
          </p:cNvSpPr>
          <p:nvPr/>
        </p:nvSpPr>
        <p:spPr bwMode="auto">
          <a:xfrm>
            <a:off x="4787900" y="1700932"/>
            <a:ext cx="76200" cy="615950"/>
          </a:xfrm>
          <a:prstGeom prst="rightBrace">
            <a:avLst>
              <a:gd name="adj1" fmla="val 67361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247" name="Text Box 29">
            <a:extLst>
              <a:ext uri="{FF2B5EF4-FFF2-40B4-BE49-F238E27FC236}">
                <a16:creationId xmlns:a16="http://schemas.microsoft.com/office/drawing/2014/main" id="{EAC8E313-10F1-9F45-A9E8-D0A9E9A3249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724525" y="3067769"/>
            <a:ext cx="29098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PT" altLang="en-US" sz="1400" b="1" i="1">
                <a:solidFill>
                  <a:srgbClr val="CC0000"/>
                </a:solidFill>
                <a:latin typeface="Helvetica" pitchFamily="2" charset="0"/>
              </a:rPr>
              <a:t>Cache</a:t>
            </a: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 L2 tem linhas de </a:t>
            </a:r>
            <a:r>
              <a:rPr lang="pt-PT" altLang="en-US" sz="1400" b="1" i="1">
                <a:solidFill>
                  <a:srgbClr val="CC0000"/>
                </a:solidFill>
                <a:latin typeface="Helvetica" pitchFamily="2" charset="0"/>
              </a:rPr>
              <a:t>cache</a:t>
            </a: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 retiradas da memória </a:t>
            </a:r>
            <a:r>
              <a:rPr lang="pt-PT" altLang="en-US" sz="1400" b="1" i="1">
                <a:solidFill>
                  <a:srgbClr val="CC0000"/>
                </a:solidFill>
                <a:latin typeface="Helvetica" pitchFamily="2" charset="0"/>
              </a:rPr>
              <a:t>cache</a:t>
            </a: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 L3</a:t>
            </a:r>
          </a:p>
        </p:txBody>
      </p:sp>
      <p:sp>
        <p:nvSpPr>
          <p:cNvPr id="10248" name="AutoShape 30">
            <a:extLst>
              <a:ext uri="{FF2B5EF4-FFF2-40B4-BE49-F238E27FC236}">
                <a16:creationId xmlns:a16="http://schemas.microsoft.com/office/drawing/2014/main" id="{007CD12C-B4D0-494E-86F1-696E0BBDDB57}"/>
              </a:ext>
            </a:extLst>
          </p:cNvPr>
          <p:cNvSpPr>
            <a:spLocks noChangeAspect="1"/>
          </p:cNvSpPr>
          <p:nvPr/>
        </p:nvSpPr>
        <p:spPr bwMode="auto">
          <a:xfrm>
            <a:off x="5580063" y="3067769"/>
            <a:ext cx="79375" cy="576263"/>
          </a:xfrm>
          <a:prstGeom prst="rightBrace">
            <a:avLst>
              <a:gd name="adj1" fmla="val 60500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249" name="AutoShape 3">
            <a:extLst>
              <a:ext uri="{FF2B5EF4-FFF2-40B4-BE49-F238E27FC236}">
                <a16:creationId xmlns:a16="http://schemas.microsoft.com/office/drawing/2014/main" id="{735E8F12-9795-2B45-998C-B11FF7B1921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23950" y="1627907"/>
            <a:ext cx="5953125" cy="4897437"/>
          </a:xfrm>
          <a:prstGeom prst="triangle">
            <a:avLst>
              <a:gd name="adj" fmla="val 50000"/>
            </a:avLst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250" name="Text Box 4">
            <a:extLst>
              <a:ext uri="{FF2B5EF4-FFF2-40B4-BE49-F238E27FC236}">
                <a16:creationId xmlns:a16="http://schemas.microsoft.com/office/drawing/2014/main" id="{A92A425A-3A26-5F44-AB7F-2CF3E8DDB26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636963" y="2116857"/>
            <a:ext cx="974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/>
              <a:t>registos</a:t>
            </a:r>
          </a:p>
        </p:txBody>
      </p:sp>
      <p:sp>
        <p:nvSpPr>
          <p:cNvPr id="10251" name="Text Box 5">
            <a:extLst>
              <a:ext uri="{FF2B5EF4-FFF2-40B4-BE49-F238E27FC236}">
                <a16:creationId xmlns:a16="http://schemas.microsoft.com/office/drawing/2014/main" id="{9002F15F-D075-654B-8385-36946CBE7A9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336925" y="2485157"/>
            <a:ext cx="15176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i="1">
                <a:latin typeface="Helvetica" pitchFamily="2" charset="0"/>
              </a:rPr>
              <a:t>cache</a:t>
            </a:r>
            <a:r>
              <a:rPr lang="pt-PT" altLang="en-US" sz="1600" b="1">
                <a:latin typeface="Helvetica" pitchFamily="2" charset="0"/>
              </a:rPr>
              <a:t> L1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latin typeface="Helvetica" pitchFamily="2" charset="0"/>
              </a:rPr>
              <a:t>dedic (SRAM)</a:t>
            </a:r>
          </a:p>
        </p:txBody>
      </p:sp>
      <p:sp>
        <p:nvSpPr>
          <p:cNvPr id="10252" name="Text Box 6">
            <a:extLst>
              <a:ext uri="{FF2B5EF4-FFF2-40B4-BE49-F238E27FC236}">
                <a16:creationId xmlns:a16="http://schemas.microsoft.com/office/drawing/2014/main" id="{B1565BD6-1432-CC49-9C05-846F86FC579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438400" y="4364757"/>
            <a:ext cx="3352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dirty="0">
                <a:latin typeface="Helvetica" pitchFamily="2" charset="0"/>
              </a:rPr>
              <a:t>memória principal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dirty="0">
                <a:latin typeface="Helvetica" pitchFamily="2" charset="0"/>
              </a:rPr>
              <a:t>organização UMA/NUMA (DRAM)</a:t>
            </a:r>
          </a:p>
        </p:txBody>
      </p:sp>
      <p:sp>
        <p:nvSpPr>
          <p:cNvPr id="10253" name="Text Box 7">
            <a:extLst>
              <a:ext uri="{FF2B5EF4-FFF2-40B4-BE49-F238E27FC236}">
                <a16:creationId xmlns:a16="http://schemas.microsoft.com/office/drawing/2014/main" id="{84AEE513-A951-0D47-BFDA-1DBDD15B1367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116138" y="5083894"/>
            <a:ext cx="3821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latin typeface="Helvetica" pitchFamily="2" charset="0"/>
              </a:rPr>
              <a:t>memória secundária local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latin typeface="Helvetica" pitchFamily="2" charset="0"/>
              </a:rPr>
              <a:t>(</a:t>
            </a:r>
            <a:r>
              <a:rPr lang="pt-PT" altLang="en-US" sz="1600" b="1" i="1">
                <a:latin typeface="Helvetica" pitchFamily="2" charset="0"/>
              </a:rPr>
              <a:t>Solid State Drives, Hard Disk Drives</a:t>
            </a:r>
            <a:r>
              <a:rPr lang="pt-PT" altLang="en-US" sz="1600" b="1">
                <a:latin typeface="Helvetica" pitchFamily="2" charset="0"/>
              </a:rPr>
              <a:t>)</a:t>
            </a:r>
          </a:p>
        </p:txBody>
      </p:sp>
      <p:sp>
        <p:nvSpPr>
          <p:cNvPr id="10254" name="Line 8">
            <a:extLst>
              <a:ext uri="{FF2B5EF4-FFF2-40B4-BE49-F238E27FC236}">
                <a16:creationId xmlns:a16="http://schemas.microsoft.com/office/drawing/2014/main" id="{6EA7D45E-8D9C-7E4A-94CE-D619F3E24086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598863" y="2466107"/>
            <a:ext cx="10128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0255" name="Line 9">
            <a:extLst>
              <a:ext uri="{FF2B5EF4-FFF2-40B4-BE49-F238E27FC236}">
                <a16:creationId xmlns:a16="http://schemas.microsoft.com/office/drawing/2014/main" id="{BFBA23E0-9FDA-A947-8181-B5F352F7F774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241675" y="3067769"/>
            <a:ext cx="17113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0256" name="Line 10">
            <a:extLst>
              <a:ext uri="{FF2B5EF4-FFF2-40B4-BE49-F238E27FC236}">
                <a16:creationId xmlns:a16="http://schemas.microsoft.com/office/drawing/2014/main" id="{7066D686-9FF0-2D4B-8770-9C96693F8DE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882900" y="3624982"/>
            <a:ext cx="24352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0257" name="Line 13">
            <a:extLst>
              <a:ext uri="{FF2B5EF4-FFF2-40B4-BE49-F238E27FC236}">
                <a16:creationId xmlns:a16="http://schemas.microsoft.com/office/drawing/2014/main" id="{961B7535-801C-CF4B-BD6D-378137AC1B07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051050" y="5012457"/>
            <a:ext cx="410527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0258" name="Text Box 14">
            <a:extLst>
              <a:ext uri="{FF2B5EF4-FFF2-40B4-BE49-F238E27FC236}">
                <a16:creationId xmlns:a16="http://schemas.microsoft.com/office/drawing/2014/main" id="{EA0836F9-DA00-504C-8E8D-13A1366F608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849438" y="5876057"/>
            <a:ext cx="4575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latin typeface="Helvetica" pitchFamily="2" charset="0"/>
              </a:rPr>
              <a:t>memória secundária remota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latin typeface="Helvetica" pitchFamily="2" charset="0"/>
              </a:rPr>
              <a:t>(</a:t>
            </a:r>
            <a:r>
              <a:rPr lang="pt-PT" altLang="en-US" sz="1600" b="1" i="1">
                <a:latin typeface="Helvetica" pitchFamily="2" charset="0"/>
              </a:rPr>
              <a:t>distributed file systems</a:t>
            </a:r>
            <a:r>
              <a:rPr lang="pt-PT" altLang="en-US" sz="1600" b="1">
                <a:latin typeface="Helvetica" pitchFamily="2" charset="0"/>
              </a:rPr>
              <a:t>, </a:t>
            </a:r>
            <a:r>
              <a:rPr lang="pt-PT" altLang="en-US" sz="1600" b="1" i="1">
                <a:latin typeface="Helvetica" pitchFamily="2" charset="0"/>
              </a:rPr>
              <a:t>web servers, cloud</a:t>
            </a:r>
            <a:r>
              <a:rPr lang="pt-PT" altLang="en-US" sz="1600" b="1">
                <a:latin typeface="Helvetica" pitchFamily="2" charset="0"/>
              </a:rPr>
              <a:t>)</a:t>
            </a:r>
          </a:p>
        </p:txBody>
      </p:sp>
      <p:sp>
        <p:nvSpPr>
          <p:cNvPr id="10259" name="Line 21">
            <a:extLst>
              <a:ext uri="{FF2B5EF4-FFF2-40B4-BE49-F238E27FC236}">
                <a16:creationId xmlns:a16="http://schemas.microsoft.com/office/drawing/2014/main" id="{072343A4-0B8F-414A-BA6E-152D9766BF8F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1547813" y="5804619"/>
            <a:ext cx="51117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0260" name="Text Box 22">
            <a:extLst>
              <a:ext uri="{FF2B5EF4-FFF2-40B4-BE49-F238E27FC236}">
                <a16:creationId xmlns:a16="http://schemas.microsoft.com/office/drawing/2014/main" id="{39B5153C-B818-0C46-A67A-A4F7FED0B19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60688" y="3039194"/>
            <a:ext cx="22129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i="1">
                <a:latin typeface="Helvetica" pitchFamily="2" charset="0"/>
              </a:rPr>
              <a:t>cache</a:t>
            </a:r>
            <a:r>
              <a:rPr lang="pt-PT" altLang="en-US" sz="1600" b="1">
                <a:latin typeface="Helvetica" pitchFamily="2" charset="0"/>
              </a:rPr>
              <a:t> L2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latin typeface="Helvetica" pitchFamily="2" charset="0"/>
              </a:rPr>
              <a:t>dedic/partilh (SRAM)</a:t>
            </a:r>
          </a:p>
        </p:txBody>
      </p:sp>
      <p:sp>
        <p:nvSpPr>
          <p:cNvPr id="10261" name="Text Box 31">
            <a:extLst>
              <a:ext uri="{FF2B5EF4-FFF2-40B4-BE49-F238E27FC236}">
                <a16:creationId xmlns:a16="http://schemas.microsoft.com/office/drawing/2014/main" id="{339E2416-2F36-0049-A394-276296A0CDD3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348038" y="1916832"/>
            <a:ext cx="4905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0482"/>
                </a:solidFill>
                <a:latin typeface="Helvetica" pitchFamily="2" charset="0"/>
              </a:rPr>
              <a:t>L0:</a:t>
            </a:r>
          </a:p>
        </p:txBody>
      </p:sp>
      <p:sp>
        <p:nvSpPr>
          <p:cNvPr id="10262" name="Text Box 32">
            <a:extLst>
              <a:ext uri="{FF2B5EF4-FFF2-40B4-BE49-F238E27FC236}">
                <a16:creationId xmlns:a16="http://schemas.microsoft.com/office/drawing/2014/main" id="{3756BF83-D51E-A446-8329-24EE5927AEC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916238" y="2564532"/>
            <a:ext cx="4905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0482"/>
                </a:solidFill>
                <a:latin typeface="Helvetica" pitchFamily="2" charset="0"/>
              </a:rPr>
              <a:t>L1:</a:t>
            </a:r>
          </a:p>
        </p:txBody>
      </p:sp>
      <p:sp>
        <p:nvSpPr>
          <p:cNvPr id="10263" name="Text Box 33">
            <a:extLst>
              <a:ext uri="{FF2B5EF4-FFF2-40B4-BE49-F238E27FC236}">
                <a16:creationId xmlns:a16="http://schemas.microsoft.com/office/drawing/2014/main" id="{DCF89533-E7FB-9942-B067-FD165377BB2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555875" y="3140794"/>
            <a:ext cx="4905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0482"/>
                </a:solidFill>
                <a:latin typeface="Helvetica" pitchFamily="2" charset="0"/>
              </a:rPr>
              <a:t>L2:</a:t>
            </a:r>
          </a:p>
        </p:txBody>
      </p:sp>
      <p:sp>
        <p:nvSpPr>
          <p:cNvPr id="10264" name="Text Box 34">
            <a:extLst>
              <a:ext uri="{FF2B5EF4-FFF2-40B4-BE49-F238E27FC236}">
                <a16:creationId xmlns:a16="http://schemas.microsoft.com/office/drawing/2014/main" id="{706AC6B0-9949-E44D-BAA9-84E53FBAC12C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195513" y="3788494"/>
            <a:ext cx="4905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0482"/>
                </a:solidFill>
                <a:latin typeface="Helvetica" pitchFamily="2" charset="0"/>
              </a:rPr>
              <a:t>L3:</a:t>
            </a:r>
          </a:p>
        </p:txBody>
      </p:sp>
      <p:sp>
        <p:nvSpPr>
          <p:cNvPr id="10265" name="Text Box 35">
            <a:extLst>
              <a:ext uri="{FF2B5EF4-FFF2-40B4-BE49-F238E27FC236}">
                <a16:creationId xmlns:a16="http://schemas.microsoft.com/office/drawing/2014/main" id="{B5E406F3-78F6-3C4E-B2C2-782B3030062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763713" y="4509219"/>
            <a:ext cx="4905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0482"/>
                </a:solidFill>
                <a:latin typeface="Helvetica" pitchFamily="2" charset="0"/>
              </a:rPr>
              <a:t>L4:</a:t>
            </a:r>
          </a:p>
        </p:txBody>
      </p:sp>
      <p:sp>
        <p:nvSpPr>
          <p:cNvPr id="10266" name="Text Box 36">
            <a:extLst>
              <a:ext uri="{FF2B5EF4-FFF2-40B4-BE49-F238E27FC236}">
                <a16:creationId xmlns:a16="http://schemas.microsoft.com/office/drawing/2014/main" id="{1FB87895-07B0-274D-9FC0-EDC6EB13CBC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900113" y="5877644"/>
            <a:ext cx="4905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0482"/>
                </a:solidFill>
                <a:latin typeface="Helvetica" pitchFamily="2" charset="0"/>
              </a:rPr>
              <a:t>L6:</a:t>
            </a:r>
          </a:p>
        </p:txBody>
      </p:sp>
      <p:sp>
        <p:nvSpPr>
          <p:cNvPr id="10267" name="Text Box 37">
            <a:extLst>
              <a:ext uri="{FF2B5EF4-FFF2-40B4-BE49-F238E27FC236}">
                <a16:creationId xmlns:a16="http://schemas.microsoft.com/office/drawing/2014/main" id="{534902B7-5624-4149-B575-7B0DEA14632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41300" y="1983507"/>
            <a:ext cx="15557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8000"/>
                </a:solidFill>
                <a:latin typeface="Helvetica" pitchFamily="2" charset="0"/>
              </a:rPr>
              <a:t>Componentes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8000"/>
                </a:solidFill>
                <a:latin typeface="Helvetica" pitchFamily="2" charset="0"/>
              </a:rPr>
              <a:t>menores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8000"/>
                </a:solidFill>
                <a:latin typeface="Helvetica" pitchFamily="2" charset="0"/>
              </a:rPr>
              <a:t>mais rápidos,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8000"/>
                </a:solidFill>
                <a:latin typeface="Helvetica" pitchFamily="2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8000"/>
                </a:solidFill>
                <a:latin typeface="Helvetica" pitchFamily="2" charset="0"/>
              </a:rPr>
              <a:t>mais caros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8000"/>
                </a:solidFill>
                <a:latin typeface="Helvetica" pitchFamily="2" charset="0"/>
              </a:rPr>
              <a:t>(por </a:t>
            </a:r>
            <a:r>
              <a:rPr lang="pt-PT" altLang="en-US" sz="1600" b="1" i="1">
                <a:solidFill>
                  <a:srgbClr val="008000"/>
                </a:solidFill>
                <a:latin typeface="Helvetica" pitchFamily="2" charset="0"/>
              </a:rPr>
              <a:t>byte</a:t>
            </a:r>
            <a:r>
              <a:rPr lang="pt-PT" altLang="en-US" sz="1600" b="1">
                <a:solidFill>
                  <a:srgbClr val="008000"/>
                </a:solidFill>
                <a:latin typeface="Helvetica" pitchFamily="2" charset="0"/>
              </a:rPr>
              <a:t>)</a:t>
            </a:r>
          </a:p>
        </p:txBody>
      </p:sp>
      <p:sp>
        <p:nvSpPr>
          <p:cNvPr id="10268" name="Line 38">
            <a:extLst>
              <a:ext uri="{FF2B5EF4-FFF2-40B4-BE49-F238E27FC236}">
                <a16:creationId xmlns:a16="http://schemas.microsoft.com/office/drawing/2014/main" id="{AD2C9BB2-50C7-6045-8F40-E66BC36E988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3850" y="1627907"/>
            <a:ext cx="0" cy="19446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0269" name="Line 40">
            <a:extLst>
              <a:ext uri="{FF2B5EF4-FFF2-40B4-BE49-F238E27FC236}">
                <a16:creationId xmlns:a16="http://schemas.microsoft.com/office/drawing/2014/main" id="{91507273-BAAC-3F49-8A22-C645F8EE2212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2484438" y="4293319"/>
            <a:ext cx="32400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PT"/>
          </a:p>
        </p:txBody>
      </p:sp>
      <p:sp>
        <p:nvSpPr>
          <p:cNvPr id="10270" name="Text Box 41">
            <a:extLst>
              <a:ext uri="{FF2B5EF4-FFF2-40B4-BE49-F238E27FC236}">
                <a16:creationId xmlns:a16="http://schemas.microsoft.com/office/drawing/2014/main" id="{F9DD2BB3-80CE-9346-B23A-AA9560025A85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087688" y="3648794"/>
            <a:ext cx="19732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i="1">
                <a:latin typeface="Helvetica" pitchFamily="2" charset="0"/>
              </a:rPr>
              <a:t>cache</a:t>
            </a:r>
            <a:r>
              <a:rPr lang="pt-PT" altLang="en-US" sz="1600" b="1">
                <a:latin typeface="Helvetica" pitchFamily="2" charset="0"/>
              </a:rPr>
              <a:t> L3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latin typeface="Helvetica" pitchFamily="2" charset="0"/>
              </a:rPr>
              <a:t>partilhada (SRAM)</a:t>
            </a:r>
          </a:p>
        </p:txBody>
      </p:sp>
      <p:sp>
        <p:nvSpPr>
          <p:cNvPr id="10271" name="Text Box 42">
            <a:extLst>
              <a:ext uri="{FF2B5EF4-FFF2-40B4-BE49-F238E27FC236}">
                <a16:creationId xmlns:a16="http://schemas.microsoft.com/office/drawing/2014/main" id="{574CFF00-AE87-EC4B-B8F6-09795F18A30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331913" y="5228357"/>
            <a:ext cx="4905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>
                <a:solidFill>
                  <a:srgbClr val="000482"/>
                </a:solidFill>
                <a:latin typeface="Helvetica" pitchFamily="2" charset="0"/>
              </a:rPr>
              <a:t>L5:</a:t>
            </a:r>
          </a:p>
        </p:txBody>
      </p:sp>
      <p:sp>
        <p:nvSpPr>
          <p:cNvPr id="10272" name="Text Box 45">
            <a:extLst>
              <a:ext uri="{FF2B5EF4-FFF2-40B4-BE49-F238E27FC236}">
                <a16:creationId xmlns:a16="http://schemas.microsoft.com/office/drawing/2014/main" id="{2845EB1B-3001-C449-A91E-8FE487B064D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41300" y="4431432"/>
            <a:ext cx="15557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dirty="0">
                <a:solidFill>
                  <a:srgbClr val="008000"/>
                </a:solidFill>
                <a:latin typeface="Helvetica" pitchFamily="2" charset="0"/>
              </a:rPr>
              <a:t>Componentes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dirty="0">
                <a:solidFill>
                  <a:srgbClr val="008000"/>
                </a:solidFill>
                <a:latin typeface="Helvetica" pitchFamily="2" charset="0"/>
              </a:rPr>
              <a:t>maiores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dirty="0">
                <a:solidFill>
                  <a:srgbClr val="008000"/>
                </a:solidFill>
                <a:latin typeface="Helvetica" pitchFamily="2" charset="0"/>
              </a:rPr>
              <a:t>mais lentos,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dirty="0">
                <a:solidFill>
                  <a:srgbClr val="008000"/>
                </a:solidFill>
                <a:latin typeface="Helvetica" pitchFamily="2" charset="0"/>
              </a:rPr>
              <a:t>e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dirty="0">
                <a:solidFill>
                  <a:srgbClr val="008000"/>
                </a:solidFill>
                <a:latin typeface="Helvetica" pitchFamily="2" charset="0"/>
              </a:rPr>
              <a:t>mais baratos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pt-PT" altLang="en-US" sz="1600" b="1" dirty="0">
                <a:solidFill>
                  <a:srgbClr val="008000"/>
                </a:solidFill>
                <a:latin typeface="Helvetica" pitchFamily="2" charset="0"/>
              </a:rPr>
              <a:t>(por </a:t>
            </a:r>
            <a:r>
              <a:rPr lang="pt-PT" altLang="en-US" sz="1600" b="1" i="1" dirty="0">
                <a:solidFill>
                  <a:srgbClr val="008000"/>
                </a:solidFill>
                <a:latin typeface="Helvetica" pitchFamily="2" charset="0"/>
              </a:rPr>
              <a:t>byte</a:t>
            </a:r>
            <a:r>
              <a:rPr lang="pt-PT" altLang="en-US" sz="1600" b="1" dirty="0">
                <a:solidFill>
                  <a:srgbClr val="008000"/>
                </a:solidFill>
                <a:latin typeface="Helvetica" pitchFamily="2" charset="0"/>
              </a:rPr>
              <a:t>)</a:t>
            </a:r>
          </a:p>
        </p:txBody>
      </p:sp>
      <p:sp>
        <p:nvSpPr>
          <p:cNvPr id="10273" name="AutoShape 46">
            <a:extLst>
              <a:ext uri="{FF2B5EF4-FFF2-40B4-BE49-F238E27FC236}">
                <a16:creationId xmlns:a16="http://schemas.microsoft.com/office/drawing/2014/main" id="{4E0F5F90-3416-F049-90CC-D80213586F3C}"/>
              </a:ext>
            </a:extLst>
          </p:cNvPr>
          <p:cNvSpPr>
            <a:spLocks noChangeAspect="1"/>
          </p:cNvSpPr>
          <p:nvPr/>
        </p:nvSpPr>
        <p:spPr bwMode="auto">
          <a:xfrm>
            <a:off x="5940425" y="3644032"/>
            <a:ext cx="76200" cy="615950"/>
          </a:xfrm>
          <a:prstGeom prst="rightBrace">
            <a:avLst>
              <a:gd name="adj1" fmla="val 67361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274" name="AutoShape 47">
            <a:extLst>
              <a:ext uri="{FF2B5EF4-FFF2-40B4-BE49-F238E27FC236}">
                <a16:creationId xmlns:a16="http://schemas.microsoft.com/office/drawing/2014/main" id="{F471C520-3557-A74D-BFA2-B8955D72F19C}"/>
              </a:ext>
            </a:extLst>
          </p:cNvPr>
          <p:cNvSpPr>
            <a:spLocks noChangeAspect="1"/>
          </p:cNvSpPr>
          <p:nvPr/>
        </p:nvSpPr>
        <p:spPr bwMode="auto">
          <a:xfrm>
            <a:off x="6227763" y="4364757"/>
            <a:ext cx="76200" cy="615950"/>
          </a:xfrm>
          <a:prstGeom prst="rightBrace">
            <a:avLst>
              <a:gd name="adj1" fmla="val 67361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275" name="AutoShape 48">
            <a:extLst>
              <a:ext uri="{FF2B5EF4-FFF2-40B4-BE49-F238E27FC236}">
                <a16:creationId xmlns:a16="http://schemas.microsoft.com/office/drawing/2014/main" id="{BC7169C3-23B1-6D4A-B895-AB870421C664}"/>
              </a:ext>
            </a:extLst>
          </p:cNvPr>
          <p:cNvSpPr>
            <a:spLocks noChangeAspect="1"/>
          </p:cNvSpPr>
          <p:nvPr/>
        </p:nvSpPr>
        <p:spPr bwMode="auto">
          <a:xfrm>
            <a:off x="6588125" y="5156919"/>
            <a:ext cx="76200" cy="615950"/>
          </a:xfrm>
          <a:prstGeom prst="rightBrace">
            <a:avLst>
              <a:gd name="adj1" fmla="val 67361"/>
              <a:gd name="adj2" fmla="val 50000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00"/>
          </a:p>
        </p:txBody>
      </p:sp>
      <p:sp>
        <p:nvSpPr>
          <p:cNvPr id="10276" name="Text Box 50">
            <a:extLst>
              <a:ext uri="{FF2B5EF4-FFF2-40B4-BE49-F238E27FC236}">
                <a16:creationId xmlns:a16="http://schemas.microsoft.com/office/drawing/2014/main" id="{61D5243A-0A10-2843-A8A8-ADAB86FE8CD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011863" y="3644032"/>
            <a:ext cx="2879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PT" altLang="en-US" sz="1400" b="1" i="1">
                <a:solidFill>
                  <a:srgbClr val="CC0000"/>
                </a:solidFill>
                <a:latin typeface="Helvetica" pitchFamily="2" charset="0"/>
              </a:rPr>
              <a:t>Cache</a:t>
            </a: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 L3 tem linhas de </a:t>
            </a:r>
            <a:r>
              <a:rPr lang="pt-PT" altLang="en-US" sz="1400" b="1" i="1">
                <a:solidFill>
                  <a:srgbClr val="CC0000"/>
                </a:solidFill>
                <a:latin typeface="Helvetica" pitchFamily="2" charset="0"/>
              </a:rPr>
              <a:t>cache</a:t>
            </a: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 retiradas da memória principal</a:t>
            </a:r>
          </a:p>
        </p:txBody>
      </p:sp>
      <p:sp>
        <p:nvSpPr>
          <p:cNvPr id="10277" name="Text Box 51">
            <a:extLst>
              <a:ext uri="{FF2B5EF4-FFF2-40B4-BE49-F238E27FC236}">
                <a16:creationId xmlns:a16="http://schemas.microsoft.com/office/drawing/2014/main" id="{CC0691B2-0974-B341-A87C-15F8AFD97DD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300788" y="4364757"/>
            <a:ext cx="2411412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Mem princ tem páginas retiradas de discos locais</a:t>
            </a:r>
          </a:p>
        </p:txBody>
      </p:sp>
      <p:sp>
        <p:nvSpPr>
          <p:cNvPr id="10278" name="Text Box 52">
            <a:extLst>
              <a:ext uri="{FF2B5EF4-FFF2-40B4-BE49-F238E27FC236}">
                <a16:creationId xmlns:a16="http://schemas.microsoft.com/office/drawing/2014/main" id="{11419058-7AD0-694F-8CC9-C41DF0D46F8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588125" y="5080719"/>
            <a:ext cx="25558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pt-PT" altLang="en-US" sz="1400" b="1">
                <a:solidFill>
                  <a:srgbClr val="CC0000"/>
                </a:solidFill>
                <a:latin typeface="Helvetica" pitchFamily="2" charset="0"/>
              </a:rPr>
              <a:t>Armazen loc tem ficheiros retirados de discos em servidores de rede remotos</a:t>
            </a:r>
          </a:p>
        </p:txBody>
      </p:sp>
      <p:sp>
        <p:nvSpPr>
          <p:cNvPr id="10279" name="Rectangle 54">
            <a:extLst>
              <a:ext uri="{FF2B5EF4-FFF2-40B4-BE49-F238E27FC236}">
                <a16:creationId xmlns:a16="http://schemas.microsoft.com/office/drawing/2014/main" id="{3910350E-709B-0147-A29B-77DEAEEA18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l" eaLnBrk="1" hangingPunct="1"/>
            <a:r>
              <a:rPr lang="pt-PT" altLang="en-US">
                <a:ea typeface="ＭＳ Ｐゴシック" panose="020B0600070205080204" pitchFamily="34" charset="-128"/>
              </a:rPr>
              <a:t>Organização hierárquica da memória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9050" cap="flat" cmpd="sng" algn="ctr">
          <a:solidFill>
            <a:srgbClr val="8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11678</TotalTime>
  <Words>2121</Words>
  <Application>Microsoft Macintosh PowerPoint</Application>
  <PresentationFormat>On-screen Show (4:3)</PresentationFormat>
  <Paragraphs>464</Paragraphs>
  <Slides>26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Courier New</vt:lpstr>
      <vt:lpstr>Helvetica</vt:lpstr>
      <vt:lpstr>Symbol</vt:lpstr>
      <vt:lpstr>Times New Roman</vt:lpstr>
      <vt:lpstr>Default Design</vt:lpstr>
      <vt:lpstr>Avaliação de Desempenho no IA-32 (3)</vt:lpstr>
      <vt:lpstr>Eficiência em Sistemas de Computação: oportunidades para otimizar na arquitetura</vt:lpstr>
      <vt:lpstr>Paralelismo no processador Exemplo 1</vt:lpstr>
      <vt:lpstr>Paralelismo no processador Exemplo 2</vt:lpstr>
      <vt:lpstr>Paralelismo no processador Exemplo 3 (superescalaridade 4-vias no Intel Nehalem)</vt:lpstr>
      <vt:lpstr>Paralelismo no processador Exemplo 4 (superescalaridade 8-vias no Intel Haswell)</vt:lpstr>
      <vt:lpstr>Paralelismo no processador Exemplo 5 (superescalaridade 8-vias no Intel Skylake)</vt:lpstr>
      <vt:lpstr>Paralelismo no processador Exemplo 6 (superescalaridade 8-vias no Sunny Cove)</vt:lpstr>
      <vt:lpstr>Organização hierárquica da memória</vt:lpstr>
      <vt:lpstr>Sucesso da hierarquia de memória: o princípio da localidade</vt:lpstr>
      <vt:lpstr>A cache numa hierarquia de memória: introdução</vt:lpstr>
      <vt:lpstr>A cache numa hierarquia de memória: conceitos</vt:lpstr>
      <vt:lpstr>A cache numa hierarquia de memória: métricas de desempenho</vt:lpstr>
      <vt:lpstr>A cache numa hierarquia de memória: regras na codificação de programas</vt:lpstr>
      <vt:lpstr>PowerPoint Presentation</vt:lpstr>
      <vt:lpstr>Evolução das arquiteturas multicore</vt:lpstr>
      <vt:lpstr>A arquitetura dos GPUs Fermi da NVidia</vt:lpstr>
      <vt:lpstr>Fermi®Kepler®Maxwell®Pascal®Volta: arquitetura do Tesla GV100</vt:lpstr>
      <vt:lpstr>Evolução das microarquiteturas de CPUs da Intel</vt:lpstr>
      <vt:lpstr>Algumas potencialidades do Intel P6</vt:lpstr>
      <vt:lpstr>A unidade de controlo de instruções do Intel P6</vt:lpstr>
      <vt:lpstr>Conversão de instruções com registos para operações com tags</vt:lpstr>
      <vt:lpstr>Análise visual da execução de instruções no P6:  1 iteração do ciclo de produtos em combine</vt:lpstr>
      <vt:lpstr>Análise visual da execução de instruções no P6:  3 iterações do ciclo de produtos em combine</vt:lpstr>
      <vt:lpstr>Análise visual da execução de instruções no P6:  4 iterações do ciclo de somas em combine</vt:lpstr>
      <vt:lpstr>As iterações do ciclo de somas:  análise com recursos limitados</vt:lpstr>
    </vt:vector>
  </TitlesOfParts>
  <Manager/>
  <Company>DI-UMinho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Aval Desempenho do IA32 (3,4)</dc:title>
  <dc:subject>LEI/SC</dc:subject>
  <dc:creator>Alberto Proenca</dc:creator>
  <cp:keywords/>
  <dc:description/>
  <cp:lastModifiedBy>Microsoft Office User</cp:lastModifiedBy>
  <cp:revision>335</cp:revision>
  <cp:lastPrinted>2018-05-23T17:46:27Z</cp:lastPrinted>
  <dcterms:created xsi:type="dcterms:W3CDTF">2012-05-28T14:21:30Z</dcterms:created>
  <dcterms:modified xsi:type="dcterms:W3CDTF">2020-04-27T10:21:30Z</dcterms:modified>
  <cp:category/>
</cp:coreProperties>
</file>