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18" r:id="rId2"/>
    <p:sldId id="328" r:id="rId3"/>
    <p:sldId id="338" r:id="rId4"/>
    <p:sldId id="339" r:id="rId5"/>
    <p:sldId id="337" r:id="rId6"/>
  </p:sldIdLst>
  <p:sldSz cx="9144000" cy="6858000" type="screen4x3"/>
  <p:notesSz cx="9947275" cy="6894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79C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471"/>
    <p:restoredTop sz="94745"/>
  </p:normalViewPr>
  <p:slideViewPr>
    <p:cSldViewPr>
      <p:cViewPr varScale="1">
        <p:scale>
          <a:sx n="89" d="100"/>
          <a:sy n="89" d="100"/>
        </p:scale>
        <p:origin x="16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D39F7244-415D-9E4A-AB53-1C91B5C6C27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FD241C58-1664-824C-86D1-F1FE7FB4487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602590A6-28FA-7D42-A0F4-295C7AD4853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50025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E96BB988-F5B2-5444-8D94-F388FD533F5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/>
            </a:lvl1pPr>
          </a:lstStyle>
          <a:p>
            <a:fld id="{B18DE68A-5CB5-7A48-8EBF-72F05F38859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7FD18801-2287-7D48-9A76-A1F386A4EDA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66E5DF84-4FAC-1748-91EC-7EAEA2CBF72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34038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E08A0673-7E3F-3349-9591-23228FD33A4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49613" y="515938"/>
            <a:ext cx="3448050" cy="2586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AEC50785-5AB0-4942-9223-F98805E357B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73425"/>
            <a:ext cx="79597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08BA2077-29B6-3349-96A5-13855096F6B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189F1E37-2461-4248-AE22-6A381FDC3F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/>
            </a:lvl1pPr>
          </a:lstStyle>
          <a:p>
            <a:fld id="{DE6F1F8C-C04C-894F-910E-84A2BF112D62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DA0EFC1F-CC0F-C64A-A39A-5CAFA338E6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425494A-D31D-B343-B48A-42D555EB8871}" type="slidenum">
              <a:rPr lang="en-US" altLang="en-US" sz="1100"/>
              <a:pPr>
                <a:spcBef>
                  <a:spcPct val="0"/>
                </a:spcBef>
              </a:pPr>
              <a:t>2</a:t>
            </a:fld>
            <a:endParaRPr lang="en-US" altLang="en-US" sz="1100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FBE5DDC0-A74A-114A-B372-205EF479BE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879F3986-5DE5-7344-8161-4D60F7E3A8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46F9B471-D074-4541-AC49-F0D92CB6622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2913FE7-9DBC-1040-9C61-DA450A976588}" type="slidenum">
              <a:rPr lang="en-US" altLang="en-US" sz="1100"/>
              <a:pPr>
                <a:spcBef>
                  <a:spcPct val="0"/>
                </a:spcBef>
              </a:pPr>
              <a:t>3</a:t>
            </a:fld>
            <a:endParaRPr lang="en-US" altLang="en-US" sz="11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35075B6A-B7EE-BF48-84E0-391C2C5ED4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75A9CF55-89C6-C84C-A51E-166A60910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87A2D383-7BCD-DE4E-8137-3212F70011E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E37A84A-C508-3246-859B-59CA8C04329A}" type="slidenum">
              <a:rPr lang="en-US" altLang="en-US" sz="1100"/>
              <a:pPr>
                <a:spcBef>
                  <a:spcPct val="0"/>
                </a:spcBef>
              </a:pPr>
              <a:t>4</a:t>
            </a:fld>
            <a:endParaRPr lang="en-US" altLang="en-US" sz="1100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7375DE70-385A-0C43-8958-40FE657B82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529E923-5566-C64F-93E8-0A76C5BA96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>
            <a:extLst>
              <a:ext uri="{FF2B5EF4-FFF2-40B4-BE49-F238E27FC236}">
                <a16:creationId xmlns:a16="http://schemas.microsoft.com/office/drawing/2014/main" id="{10D4D23E-13B0-8846-B42E-5AC565377B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7D6D8CE-F2EC-6D44-AA96-CBEFC57CE38F}" type="slidenum">
              <a:rPr lang="en-US" altLang="en-US" sz="1100"/>
              <a:pPr>
                <a:spcBef>
                  <a:spcPct val="0"/>
                </a:spcBef>
              </a:pPr>
              <a:t>5</a:t>
            </a:fld>
            <a:endParaRPr lang="en-US" altLang="en-US" sz="1100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E8BEADC6-AE01-1649-81ED-FEC3E167160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307756EE-2B96-3449-A20C-463A3959D6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233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31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333375"/>
            <a:ext cx="2058988" cy="5792788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29325" cy="5792788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097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792163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097217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20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6194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27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0210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3621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6264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00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19583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429FFCF-785E-8444-9A11-CAA9D3BA6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28B61B4-D7C4-674F-9A36-E1AB98E1A4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11">
            <a:extLst>
              <a:ext uri="{FF2B5EF4-FFF2-40B4-BE49-F238E27FC236}">
                <a16:creationId xmlns:a16="http://schemas.microsoft.com/office/drawing/2014/main" id="{21B6E1D8-528A-D24A-B0E2-46A7E5334A8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1196975"/>
            <a:ext cx="8207375" cy="252413"/>
            <a:chOff x="249" y="754"/>
            <a:chExt cx="5170" cy="159"/>
          </a:xfrm>
        </p:grpSpPr>
        <p:pic>
          <p:nvPicPr>
            <p:cNvPr id="1030" name="Picture 7" descr="LOGO_DI2">
              <a:extLst>
                <a:ext uri="{FF2B5EF4-FFF2-40B4-BE49-F238E27FC236}">
                  <a16:creationId xmlns:a16="http://schemas.microsoft.com/office/drawing/2014/main" id="{A51C885E-0061-CF4F-8440-9FCA226302C5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54"/>
              <a:ext cx="27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Rectangle 8">
              <a:extLst>
                <a:ext uri="{FF2B5EF4-FFF2-40B4-BE49-F238E27FC236}">
                  <a16:creationId xmlns:a16="http://schemas.microsoft.com/office/drawing/2014/main" id="{99CE187D-2511-4F44-BBB6-C03650E443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" y="756"/>
              <a:ext cx="4893" cy="157"/>
            </a:xfrm>
            <a:prstGeom prst="rect">
              <a:avLst/>
            </a:prstGeom>
            <a:gradFill rotWithShape="1">
              <a:gsLst>
                <a:gs pos="0">
                  <a:srgbClr val="F9741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</p:grpSp>
      <p:sp>
        <p:nvSpPr>
          <p:cNvPr id="1034" name="Text Box 10">
            <a:extLst>
              <a:ext uri="{FF2B5EF4-FFF2-40B4-BE49-F238E27FC236}">
                <a16:creationId xmlns:a16="http://schemas.microsoft.com/office/drawing/2014/main" id="{AC28DFAF-29E3-1B4E-8805-0D097B992A5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0850" y="6481763"/>
            <a:ext cx="8224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 eaLnBrk="1" hangingPunct="1"/>
            <a:r>
              <a:rPr lang="en-US" altLang="en-US" sz="1200" i="1" dirty="0" err="1"/>
              <a:t>AJProença</a:t>
            </a:r>
            <a:r>
              <a:rPr lang="en-US" altLang="en-US" sz="1200" i="1" dirty="0"/>
              <a:t>,</a:t>
            </a:r>
            <a:r>
              <a:rPr lang="pt-PT" altLang="en-US" sz="1200" i="1" dirty="0"/>
              <a:t> Sistemas de Computação, </a:t>
            </a:r>
            <a:r>
              <a:rPr lang="pt-PT" altLang="en-US" sz="1200" i="1" dirty="0" err="1"/>
              <a:t>UMinho</a:t>
            </a:r>
            <a:r>
              <a:rPr lang="pt-PT" altLang="en-US" sz="1200" i="1" dirty="0"/>
              <a:t>, 2019/20	</a:t>
            </a:r>
            <a:fld id="{18E3ACC7-416A-C843-948F-BB65808ACD2C}" type="slidenum">
              <a:rPr lang="pt-PT" altLang="en-US" sz="1200" i="1"/>
              <a:pPr algn="l" eaLnBrk="1" hangingPunct="1"/>
              <a:t>‹#›</a:t>
            </a:fld>
            <a:endParaRPr lang="en-US" altLang="en-US" sz="1200" i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8871F230-90D1-3F42-A345-526FD2DFBA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Avaliação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Desempenho</a:t>
            </a:r>
            <a:r>
              <a:rPr lang="en-US" altLang="en-US" dirty="0">
                <a:ea typeface="ＭＳ Ｐゴシック" panose="020B0600070205080204" pitchFamily="34" charset="-128"/>
              </a:rPr>
              <a:t> no IA-32</a:t>
            </a:r>
            <a:r>
              <a:rPr lang="en-US" altLang="en-US" b="0" dirty="0">
                <a:ea typeface="ＭＳ Ｐゴシック" panose="020B0600070205080204" pitchFamily="34" charset="-128"/>
              </a:rPr>
              <a:t> (5)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00707" name="Rectangle 3">
            <a:extLst>
              <a:ext uri="{FF2B5EF4-FFF2-40B4-BE49-F238E27FC236}">
                <a16:creationId xmlns:a16="http://schemas.microsoft.com/office/drawing/2014/main" id="{FED576D5-4B99-CC4A-96D5-ABE976BC84D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507412" cy="4465637"/>
          </a:xfrm>
        </p:spPr>
        <p:txBody>
          <a:bodyPr/>
          <a:lstStyle/>
          <a:p>
            <a:pPr marL="533400" indent="-533400" eaLnBrk="1" hangingPunct="1">
              <a:spcAft>
                <a:spcPct val="70000"/>
              </a:spcAft>
              <a:buFontTx/>
              <a:buNone/>
            </a:pPr>
            <a:r>
              <a:rPr lang="pt-PT" altLang="en-US" sz="2600" b="1" dirty="0">
                <a:ea typeface="ＭＳ Ｐゴシック" panose="020B0600070205080204" pitchFamily="34" charset="-128"/>
              </a:rPr>
              <a:t>Estrutura do tema Avaliação de Desempenho (IA-32)</a:t>
            </a:r>
          </a:p>
          <a:p>
            <a:pPr marL="952500" lvl="1" indent="-495300" eaLnBrk="1" hangingPunct="1">
              <a:buFontTx/>
              <a:buAutoNum type="arabicPeriod"/>
            </a:pPr>
            <a:endParaRPr lang="pt-PT" altLang="en-US" sz="1600" dirty="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A avaliação de sistemas de computação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Técnicas de otimização de código (IM)</a:t>
            </a:r>
            <a:endParaRPr lang="en-US" altLang="en-US" dirty="0">
              <a:solidFill>
                <a:srgbClr val="B3B3B3"/>
              </a:solidFill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Técnicas de otimização de </a:t>
            </a:r>
            <a:r>
              <a:rPr lang="pt-PT" altLang="en-US" i="1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hardware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Técnicas de otimização de código (DM)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 dirty="0" err="1">
                <a:ea typeface="ＭＳ Ｐゴシック" panose="020B0600070205080204" pitchFamily="34" charset="-128"/>
              </a:rPr>
              <a:t>Outras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  <a:r>
              <a:rPr lang="en-US" altLang="en-US" dirty="0" err="1">
                <a:ea typeface="ＭＳ Ｐゴシック" panose="020B0600070205080204" pitchFamily="34" charset="-128"/>
              </a:rPr>
              <a:t>técnicas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otimização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 dirty="0" err="1">
                <a:solidFill>
                  <a:srgbClr val="B3B3B3"/>
                </a:solidFill>
                <a:ea typeface="ＭＳ Ｐゴシック" panose="020B0600070205080204" pitchFamily="34" charset="-128"/>
              </a:rPr>
              <a:t>Medição</a:t>
            </a:r>
            <a:r>
              <a:rPr lang="en-US" altLang="en-US" dirty="0">
                <a:solidFill>
                  <a:srgbClr val="B3B3B3"/>
                </a:solidFill>
                <a:ea typeface="ＭＳ Ｐゴシック" panose="020B0600070205080204" pitchFamily="34" charset="-128"/>
              </a:rPr>
              <a:t> de tempos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0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0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0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0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07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007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070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0707" grpId="0" uiExpand="1" build="p" bldLvl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>
            <a:extLst>
              <a:ext uri="{FF2B5EF4-FFF2-40B4-BE49-F238E27FC236}">
                <a16:creationId xmlns:a16="http://schemas.microsoft.com/office/drawing/2014/main" id="{A671747D-65F9-C945-9DE7-84916DAB2F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Análise de outras técnicas de otimização</a:t>
            </a:r>
            <a:endParaRPr lang="pt-PT" altLang="en-US" b="0" dirty="0">
              <a:ea typeface="ＭＳ Ｐゴシック" panose="020B0600070205080204" pitchFamily="34" charset="-128"/>
            </a:endParaRPr>
          </a:p>
        </p:txBody>
      </p:sp>
      <p:sp>
        <p:nvSpPr>
          <p:cNvPr id="202755" name="Rectangle 3">
            <a:extLst>
              <a:ext uri="{FF2B5EF4-FFF2-40B4-BE49-F238E27FC236}">
                <a16:creationId xmlns:a16="http://schemas.microsoft.com/office/drawing/2014/main" id="{9310E0BB-32D1-6942-A2E6-EFCA3561CD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512" y="1628477"/>
            <a:ext cx="8893175" cy="4968875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 Análise de técnicas de otimização 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i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s/w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lvl="1" eaLnBrk="1" hangingPunct="1">
              <a:lnSpc>
                <a:spcPct val="70000"/>
              </a:lnSpc>
              <a:spcBef>
                <a:spcPct val="30000"/>
              </a:spcBef>
            </a:pPr>
            <a:r>
              <a:rPr lang="pt-PT" altLang="en-US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técnicas de otimização de código </a:t>
            </a:r>
            <a:r>
              <a:rPr lang="pt-PT" altLang="en-US" sz="2400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400" dirty="0" err="1">
                <a:solidFill>
                  <a:srgbClr val="2D2A70"/>
                </a:solidFill>
                <a:ea typeface="ＭＳ Ｐゴシック" panose="020B0600070205080204" pitchFamily="34" charset="-128"/>
              </a:rPr>
              <a:t>indep</a:t>
            </a:r>
            <a:r>
              <a:rPr lang="pt-PT" altLang="en-US" sz="2400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. máquina)</a:t>
            </a:r>
          </a:p>
          <a:p>
            <a:pPr lvl="2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i="1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já visto...</a:t>
            </a:r>
          </a:p>
          <a:p>
            <a:pPr lvl="1" eaLnBrk="1" hangingPunct="1">
              <a:lnSpc>
                <a:spcPct val="70000"/>
              </a:lnSpc>
              <a:spcBef>
                <a:spcPct val="30000"/>
              </a:spcBef>
            </a:pPr>
            <a:r>
              <a:rPr lang="pt-PT" altLang="en-US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técnicas de otimização de código </a:t>
            </a:r>
            <a:r>
              <a:rPr lang="pt-PT" altLang="en-US" sz="2400" dirty="0">
                <a:solidFill>
                  <a:srgbClr val="2D2A70"/>
                </a:solidFill>
                <a:ea typeface="ＭＳ Ｐゴシック" panose="020B0600070205080204" pitchFamily="34" charset="-128"/>
              </a:rPr>
              <a:t>(dep. máquina)</a:t>
            </a:r>
          </a:p>
          <a:p>
            <a:pPr lvl="2" eaLnBrk="1" hangingPunct="1">
              <a:lnSpc>
                <a:spcPct val="90000"/>
              </a:lnSpc>
              <a:spcBef>
                <a:spcPct val="0"/>
              </a:spcBef>
            </a:pPr>
            <a:r>
              <a:rPr lang="pt-PT" altLang="en-US" sz="2200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dependentes do processador</a:t>
            </a:r>
            <a:r>
              <a:rPr lang="pt-PT" altLang="en-US" sz="2200" i="1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 (já visto...)</a:t>
            </a:r>
          </a:p>
          <a:p>
            <a:pPr lvl="1" eaLnBrk="1" hangingPunct="1">
              <a:lnSpc>
                <a:spcPct val="70000"/>
              </a:lnSpc>
              <a:spcBef>
                <a:spcPct val="50000"/>
              </a:spcBef>
            </a:pPr>
            <a:r>
              <a:rPr lang="pt-PT" altLang="en-US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outras técnicas de otimização</a:t>
            </a:r>
            <a:endParaRPr lang="pt-PT" altLang="en-US" sz="2400" b="1" dirty="0">
              <a:solidFill>
                <a:srgbClr val="000099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r>
              <a:rPr lang="pt-PT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na compilação: otimizações </a:t>
            </a:r>
            <a:r>
              <a:rPr lang="pt-PT" altLang="en-US" sz="22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efectuadas</a:t>
            </a:r>
            <a:r>
              <a:rPr lang="pt-PT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pelo </a:t>
            </a:r>
            <a:r>
              <a:rPr lang="pt-PT" altLang="en-US" sz="2200" dirty="0" err="1">
                <a:solidFill>
                  <a:srgbClr val="014247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Gcc</a:t>
            </a:r>
            <a:endParaRPr lang="pt-PT" altLang="en-US" sz="2200" dirty="0">
              <a:solidFill>
                <a:srgbClr val="014247"/>
              </a:solidFill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r>
              <a:rPr lang="pt-PT" altLang="en-US" sz="22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na identificação dos "gargalos" de desempenho</a:t>
            </a:r>
          </a:p>
          <a:p>
            <a:pPr lvl="3" eaLnBrk="1" hangingPunct="1">
              <a:lnSpc>
                <a:spcPct val="80000"/>
              </a:lnSpc>
              <a:spcBef>
                <a:spcPct val="15000"/>
              </a:spcBef>
            </a:pPr>
            <a:r>
              <a:rPr lang="pt-PT" altLang="en-US" sz="2000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code</a:t>
            </a:r>
            <a:r>
              <a:rPr lang="pt-PT" altLang="en-US" sz="2000" i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2000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profiling</a:t>
            </a:r>
            <a:r>
              <a:rPr lang="pt-PT" altLang="en-US" sz="2000" i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endParaRPr lang="pt-PT" altLang="en-US" sz="2000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lvl="3" eaLnBrk="1" hangingPunct="1">
              <a:lnSpc>
                <a:spcPct val="80000"/>
              </a:lnSpc>
              <a:spcBef>
                <a:spcPct val="15000"/>
              </a:spcBef>
            </a:pPr>
            <a:r>
              <a:rPr lang="pt-PT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uso dum </a:t>
            </a:r>
            <a:r>
              <a:rPr lang="pt-PT" altLang="en-US" sz="2000" i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profiler</a:t>
            </a:r>
            <a:r>
              <a:rPr lang="pt-PT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para apoio à otimização</a:t>
            </a:r>
          </a:p>
          <a:p>
            <a:pPr lvl="3" eaLnBrk="1" hangingPunct="1">
              <a:lnSpc>
                <a:spcPct val="80000"/>
              </a:lnSpc>
              <a:spcBef>
                <a:spcPct val="15000"/>
              </a:spcBef>
            </a:pPr>
            <a:r>
              <a:rPr lang="pt-PT" altLang="en-US" sz="2000" b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lei de </a:t>
            </a:r>
            <a:r>
              <a:rPr lang="pt-PT" altLang="en-US" sz="2000" b="1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Amdahl</a:t>
            </a:r>
            <a:endParaRPr lang="pt-PT" altLang="en-US" sz="2000" b="1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  <a:p>
            <a:pPr lvl="2" eaLnBrk="1" hangingPunct="1">
              <a:lnSpc>
                <a:spcPct val="90000"/>
              </a:lnSpc>
            </a:pPr>
            <a:r>
              <a:rPr lang="pt-PT" altLang="en-US" sz="2200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dependentes da hierarquia da memória </a:t>
            </a:r>
            <a:r>
              <a:rPr lang="pt-PT" altLang="en-US" sz="2000" i="1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(a ver na próxima UC)</a:t>
            </a:r>
            <a:endParaRPr lang="pt-PT" altLang="en-US" sz="2200" i="1" dirty="0">
              <a:solidFill>
                <a:srgbClr val="79C8D0"/>
              </a:solidFill>
              <a:ea typeface="ＭＳ Ｐゴシック" panose="020B0600070205080204" pitchFamily="34" charset="-128"/>
            </a:endParaRPr>
          </a:p>
          <a:p>
            <a:pPr lvl="3" eaLnBrk="1" hangingPunct="1">
              <a:lnSpc>
                <a:spcPct val="80000"/>
              </a:lnSpc>
              <a:spcBef>
                <a:spcPct val="15000"/>
              </a:spcBef>
            </a:pPr>
            <a:r>
              <a:rPr lang="pt-PT" altLang="en-US" sz="2000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a localidade espacial e temporal dum programa</a:t>
            </a:r>
          </a:p>
          <a:p>
            <a:pPr lvl="3" eaLnBrk="1" hangingPunct="1">
              <a:lnSpc>
                <a:spcPct val="80000"/>
              </a:lnSpc>
              <a:spcBef>
                <a:spcPct val="15000"/>
              </a:spcBef>
            </a:pPr>
            <a:r>
              <a:rPr lang="pt-PT" altLang="en-US" sz="2000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influência da </a:t>
            </a:r>
            <a:r>
              <a:rPr lang="pt-PT" altLang="en-US" sz="2000" i="1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cache</a:t>
            </a:r>
            <a:r>
              <a:rPr lang="pt-PT" altLang="en-US" sz="2000" dirty="0">
                <a:solidFill>
                  <a:srgbClr val="79C8D0"/>
                </a:solidFill>
                <a:ea typeface="ＭＳ Ｐゴシック" panose="020B0600070205080204" pitchFamily="34" charset="-128"/>
              </a:rPr>
              <a:t> no desempenho</a:t>
            </a:r>
          </a:p>
          <a:p>
            <a:pPr lvl="3" eaLnBrk="1" hangingPunct="1">
              <a:lnSpc>
                <a:spcPct val="90000"/>
              </a:lnSpc>
            </a:pPr>
            <a:endParaRPr lang="pt-PT" altLang="en-US" sz="2000" dirty="0">
              <a:solidFill>
                <a:srgbClr val="79C8D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275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5" grpId="0" build="p" bldLvl="2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>
            <a:extLst>
              <a:ext uri="{FF2B5EF4-FFF2-40B4-BE49-F238E27FC236}">
                <a16:creationId xmlns:a16="http://schemas.microsoft.com/office/drawing/2014/main" id="{9D563937-5AA9-B54E-811F-BF8EDBDDA4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4841" y="260350"/>
            <a:ext cx="8569647" cy="792163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Code profiling: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análise visual da melhoria de código duma função</a:t>
            </a:r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EF47FB44-55BF-9B48-B7C4-D2E823BA6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9" t="4390" r="1320" b="-4390"/>
          <a:stretch>
            <a:fillRect/>
          </a:stretch>
        </p:blipFill>
        <p:spPr bwMode="auto">
          <a:xfrm>
            <a:off x="490061" y="1614383"/>
            <a:ext cx="8403114" cy="512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4">
            <a:extLst>
              <a:ext uri="{FF2B5EF4-FFF2-40B4-BE49-F238E27FC236}">
                <a16:creationId xmlns:a16="http://schemas.microsoft.com/office/drawing/2014/main" id="{5C462805-A29E-1848-BA8B-4D8EC8F7A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528" y="1614383"/>
            <a:ext cx="400141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800000"/>
                </a:solidFill>
              </a:rPr>
              <a:t>Antes,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>
                <a:solidFill>
                  <a:srgbClr val="800000"/>
                </a:solidFill>
              </a:rPr>
              <a:t>96% </a:t>
            </a:r>
            <a:r>
              <a:rPr lang="en-US" altLang="en-US" sz="2200" b="1" dirty="0" err="1">
                <a:solidFill>
                  <a:srgbClr val="800000"/>
                </a:solidFill>
              </a:rPr>
              <a:t>na</a:t>
            </a:r>
            <a:r>
              <a:rPr lang="en-US" altLang="en-US" sz="2200" b="1" dirty="0">
                <a:solidFill>
                  <a:srgbClr val="800000"/>
                </a:solidFill>
              </a:rPr>
              <a:t> </a:t>
            </a:r>
            <a:r>
              <a:rPr lang="en-US" altLang="en-US" sz="2200" b="1" dirty="0" err="1">
                <a:solidFill>
                  <a:srgbClr val="800000"/>
                </a:solidFill>
              </a:rPr>
              <a:t>função</a:t>
            </a:r>
            <a:endParaRPr lang="en-US" altLang="en-US" sz="22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200" b="1" dirty="0" err="1">
                <a:solidFill>
                  <a:srgbClr val="800000"/>
                </a:solidFill>
                <a:latin typeface="Courier New" panose="02070309020205020404" pitchFamily="49" charset="0"/>
              </a:rPr>
              <a:t>ProportionalRegionGrow</a:t>
            </a:r>
            <a:r>
              <a:rPr lang="en-US" altLang="en-US" sz="2200" b="1" dirty="0">
                <a:solidFill>
                  <a:srgbClr val="80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>
            <a:extLst>
              <a:ext uri="{FF2B5EF4-FFF2-40B4-BE49-F238E27FC236}">
                <a16:creationId xmlns:a16="http://schemas.microsoft.com/office/drawing/2014/main" id="{D1DC3573-3142-2E47-835C-1E4DA8B75B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1542182"/>
            <a:ext cx="8731250" cy="498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>
            <a:extLst>
              <a:ext uri="{FF2B5EF4-FFF2-40B4-BE49-F238E27FC236}">
                <a16:creationId xmlns:a16="http://schemas.microsoft.com/office/drawing/2014/main" id="{45EC60CD-81D7-B249-B656-04F17F32C6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77826" y="260350"/>
            <a:ext cx="8515350" cy="792163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Code profiling: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análise visual da melhoria de código duma função</a:t>
            </a:r>
          </a:p>
        </p:txBody>
      </p:sp>
      <p:sp>
        <p:nvSpPr>
          <p:cNvPr id="22531" name="TextBox 7">
            <a:extLst>
              <a:ext uri="{FF2B5EF4-FFF2-40B4-BE49-F238E27FC236}">
                <a16:creationId xmlns:a16="http://schemas.microsoft.com/office/drawing/2014/main" id="{B358BBBF-C4A0-274B-825C-0068144078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560" y="1564092"/>
            <a:ext cx="24431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800000"/>
                </a:solidFill>
              </a:rPr>
              <a:t>Depois</a:t>
            </a:r>
            <a:r>
              <a:rPr lang="en-US" altLang="en-US" sz="2400" b="1" dirty="0">
                <a:solidFill>
                  <a:srgbClr val="800000"/>
                </a:solidFill>
              </a:rPr>
              <a:t>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800000"/>
                </a:solidFill>
              </a:rPr>
              <a:t>apenas</a:t>
            </a:r>
            <a:r>
              <a:rPr lang="en-US" altLang="en-US" sz="2400" b="1" dirty="0">
                <a:solidFill>
                  <a:srgbClr val="800000"/>
                </a:solidFill>
              </a:rPr>
              <a:t> 36% </a:t>
            </a:r>
            <a:r>
              <a:rPr lang="en-US" altLang="en-US" sz="2400" b="1" dirty="0" err="1">
                <a:solidFill>
                  <a:srgbClr val="800000"/>
                </a:solidFill>
              </a:rPr>
              <a:t>na</a:t>
            </a:r>
            <a:endParaRPr lang="en-US" altLang="en-US" sz="2400" b="1" dirty="0">
              <a:solidFill>
                <a:srgbClr val="8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solidFill>
                  <a:srgbClr val="800000"/>
                </a:solidFill>
              </a:rPr>
              <a:t>mesma</a:t>
            </a:r>
            <a:r>
              <a:rPr lang="en-US" altLang="en-US" sz="2400" b="1" dirty="0">
                <a:solidFill>
                  <a:srgbClr val="800000"/>
                </a:solidFill>
              </a:rPr>
              <a:t> </a:t>
            </a:r>
            <a:r>
              <a:rPr lang="en-US" altLang="en-US" sz="2400" b="1" dirty="0" err="1">
                <a:solidFill>
                  <a:srgbClr val="800000"/>
                </a:solidFill>
              </a:rPr>
              <a:t>função</a:t>
            </a:r>
            <a:r>
              <a:rPr lang="en-US" altLang="en-US" sz="2400" b="1" dirty="0">
                <a:solidFill>
                  <a:srgbClr val="800000"/>
                </a:solidFill>
              </a:rPr>
              <a:t>!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>
            <a:extLst>
              <a:ext uri="{FF2B5EF4-FFF2-40B4-BE49-F238E27FC236}">
                <a16:creationId xmlns:a16="http://schemas.microsoft.com/office/drawing/2014/main" id="{C5AF3D9A-BEAD-8D4F-B757-2B91DD66A9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294687" cy="877887"/>
          </a:xfrm>
        </p:spPr>
        <p:txBody>
          <a:bodyPr/>
          <a:lstStyle/>
          <a:p>
            <a:pPr marL="0" indent="26988" eaLnBrk="1" hangingPunct="1">
              <a:lnSpc>
                <a:spcPct val="85000"/>
              </a:lnSpc>
              <a:buFontTx/>
              <a:buNone/>
            </a:pPr>
            <a:r>
              <a:rPr lang="pt-PT" altLang="en-US" sz="1800" b="1">
                <a:solidFill>
                  <a:srgbClr val="000099"/>
                </a:solidFill>
                <a:ea typeface="ＭＳ Ｐゴシック" panose="020B0600070205080204" pitchFamily="34" charset="-128"/>
              </a:rPr>
              <a:t>O ganho no desempenho – </a:t>
            </a:r>
            <a:r>
              <a:rPr lang="pt-PT" altLang="en-US" sz="1800" b="1" i="1">
                <a:solidFill>
                  <a:srgbClr val="000099"/>
                </a:solidFill>
                <a:ea typeface="ＭＳ Ｐゴシック" panose="020B0600070205080204" pitchFamily="34" charset="-128"/>
              </a:rPr>
              <a:t>speedup</a:t>
            </a:r>
            <a:r>
              <a:rPr lang="pt-PT" altLang="en-US" sz="1800" b="1">
                <a:solidFill>
                  <a:srgbClr val="000099"/>
                </a:solidFill>
                <a:ea typeface="ＭＳ Ｐゴシック" panose="020B0600070205080204" pitchFamily="34" charset="-128"/>
              </a:rPr>
              <a:t> – </a:t>
            </a:r>
            <a:br>
              <a:rPr lang="pt-PT" altLang="en-US" sz="1800" b="1">
                <a:solidFill>
                  <a:srgbClr val="000099"/>
                </a:solidFill>
                <a:ea typeface="ＭＳ Ｐゴシック" panose="020B0600070205080204" pitchFamily="34" charset="-128"/>
              </a:rPr>
            </a:br>
            <a:r>
              <a:rPr lang="pt-PT" altLang="en-US" sz="1800">
                <a:solidFill>
                  <a:srgbClr val="000099"/>
                </a:solidFill>
                <a:ea typeface="ＭＳ Ｐゴシック" panose="020B0600070205080204" pitchFamily="34" charset="-128"/>
              </a:rPr>
              <a:t>obtido com a melhoria do tempo de execução de uma parte do sistema, </a:t>
            </a:r>
            <a:br>
              <a:rPr lang="pt-PT" altLang="en-US" sz="1800">
                <a:solidFill>
                  <a:srgbClr val="000099"/>
                </a:solidFill>
                <a:ea typeface="ＭＳ Ｐゴシック" panose="020B0600070205080204" pitchFamily="34" charset="-128"/>
              </a:rPr>
            </a:br>
            <a:r>
              <a:rPr lang="pt-PT" altLang="en-US" sz="1800">
                <a:solidFill>
                  <a:srgbClr val="000099"/>
                </a:solidFill>
                <a:ea typeface="ＭＳ Ｐゴシック" panose="020B0600070205080204" pitchFamily="34" charset="-128"/>
              </a:rPr>
              <a:t>está limitado pela fração de tempo que essa parte do sistema pode ser usada.</a:t>
            </a:r>
            <a:endParaRPr lang="pt-PT" altLang="en-US" sz="1800">
              <a:ea typeface="ＭＳ Ｐゴシック" panose="020B0600070205080204" pitchFamily="34" charset="-128"/>
            </a:endParaRPr>
          </a:p>
          <a:p>
            <a:pPr marL="0" indent="26988" eaLnBrk="1" hangingPunct="1">
              <a:lnSpc>
                <a:spcPct val="85000"/>
              </a:lnSpc>
              <a:buFontTx/>
              <a:buNone/>
            </a:pPr>
            <a:r>
              <a:rPr lang="pt-PT" altLang="en-US" sz="2000">
                <a:ea typeface="ＭＳ Ｐゴシック" panose="020B0600070205080204" pitchFamily="34" charset="-128"/>
              </a:rPr>
              <a:t> </a:t>
            </a:r>
          </a:p>
          <a:p>
            <a:pPr marL="0" indent="26988" eaLnBrk="1" hangingPunct="1">
              <a:lnSpc>
                <a:spcPct val="85000"/>
              </a:lnSpc>
              <a:buFontTx/>
              <a:buNone/>
            </a:pPr>
            <a:endParaRPr lang="pt-PT" altLang="en-US" sz="2000">
              <a:ea typeface="ＭＳ Ｐゴシック" panose="020B0600070205080204" pitchFamily="34" charset="-128"/>
            </a:endParaRPr>
          </a:p>
          <a:p>
            <a:pPr marL="0" indent="26988" eaLnBrk="1" hangingPunct="1">
              <a:lnSpc>
                <a:spcPct val="85000"/>
              </a:lnSpc>
              <a:buFontTx/>
              <a:buNone/>
            </a:pPr>
            <a:r>
              <a:rPr lang="pt-PT" altLang="en-US" sz="2000">
                <a:ea typeface="ＭＳ Ｐゴシック" panose="020B0600070205080204" pitchFamily="34" charset="-128"/>
              </a:rPr>
              <a:t>                                                </a:t>
            </a:r>
          </a:p>
        </p:txBody>
      </p:sp>
      <p:sp>
        <p:nvSpPr>
          <p:cNvPr id="24578" name="Rectangle 3">
            <a:extLst>
              <a:ext uri="{FF2B5EF4-FFF2-40B4-BE49-F238E27FC236}">
                <a16:creationId xmlns:a16="http://schemas.microsoft.com/office/drawing/2014/main" id="{E5550E35-3142-4248-A565-0B06D8BD1A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2231" y="318406"/>
            <a:ext cx="2211388" cy="774700"/>
          </a:xfrm>
          <a:noFill/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Lei de </a:t>
            </a:r>
            <a:r>
              <a:rPr lang="pt-PT" altLang="en-US" dirty="0" err="1">
                <a:ea typeface="ＭＳ Ｐゴシック" panose="020B0600070205080204" pitchFamily="34" charset="-128"/>
              </a:rPr>
              <a:t>Amdahl</a:t>
            </a:r>
            <a:endParaRPr lang="pt-PT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232457" name="Text Box 9">
            <a:extLst>
              <a:ext uri="{FF2B5EF4-FFF2-40B4-BE49-F238E27FC236}">
                <a16:creationId xmlns:a16="http://schemas.microsoft.com/office/drawing/2014/main" id="{3F944118-1D5B-0946-B2BF-A8227B216F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352800"/>
            <a:ext cx="3581400" cy="1338263"/>
          </a:xfrm>
          <a:prstGeom prst="rect">
            <a:avLst/>
          </a:prstGeom>
          <a:noFill/>
          <a:ln w="9525">
            <a:solidFill>
              <a:srgbClr val="00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985838" indent="-98583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2B494B"/>
                </a:solidFill>
              </a:rPr>
              <a:t>Ex.1:  </a:t>
            </a:r>
            <a:r>
              <a:rPr lang="pt-PT" altLang="en-US" sz="1600">
                <a:solidFill>
                  <a:srgbClr val="2B494B"/>
                </a:solidFill>
              </a:rPr>
              <a:t>Se	</a:t>
            </a:r>
            <a:r>
              <a:rPr lang="pt-PT" altLang="en-US" sz="1600" b="1" u="sng">
                <a:solidFill>
                  <a:srgbClr val="2B494B"/>
                </a:solidFill>
              </a:rPr>
              <a:t>10%</a:t>
            </a:r>
            <a:r>
              <a:rPr lang="pt-PT" altLang="en-US" sz="1600">
                <a:solidFill>
                  <a:srgbClr val="2B494B"/>
                </a:solidFill>
              </a:rPr>
              <a:t> de um prog executa     </a:t>
            </a:r>
            <a:r>
              <a:rPr lang="pt-PT" altLang="en-US" sz="1600" b="1" u="sng">
                <a:solidFill>
                  <a:srgbClr val="2B494B"/>
                </a:solidFill>
              </a:rPr>
              <a:t>90x</a:t>
            </a:r>
            <a:r>
              <a:rPr lang="pt-PT" altLang="en-US" sz="1600">
                <a:solidFill>
                  <a:srgbClr val="2B494B"/>
                </a:solidFill>
              </a:rPr>
              <a:t> mais rápido, então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2B494B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2B494B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2B494B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 i="1">
                <a:solidFill>
                  <a:srgbClr val="2B494B"/>
                </a:solidFill>
              </a:rPr>
              <a:t>Overall speedup</a:t>
            </a:r>
            <a:r>
              <a:rPr lang="pt-PT" altLang="en-US" sz="1600" b="1">
                <a:solidFill>
                  <a:srgbClr val="2B494B"/>
                </a:solidFill>
              </a:rPr>
              <a:t> = 1.11</a:t>
            </a:r>
            <a:endParaRPr lang="en-GB" altLang="en-US" sz="1600" b="1">
              <a:solidFill>
                <a:srgbClr val="2B494B"/>
              </a:solidFill>
            </a:endParaRPr>
          </a:p>
        </p:txBody>
      </p:sp>
      <p:sp>
        <p:nvSpPr>
          <p:cNvPr id="232458" name="Text Box 10">
            <a:extLst>
              <a:ext uri="{FF2B5EF4-FFF2-40B4-BE49-F238E27FC236}">
                <a16:creationId xmlns:a16="http://schemas.microsoft.com/office/drawing/2014/main" id="{E04D9B7A-ADC5-0C48-A469-0C8556D4A8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953000"/>
            <a:ext cx="3581400" cy="1338263"/>
          </a:xfrm>
          <a:prstGeom prst="rect">
            <a:avLst/>
          </a:prstGeom>
          <a:noFill/>
          <a:ln w="95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985838" indent="-98583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660033"/>
                </a:solidFill>
              </a:rPr>
              <a:t>Ex.2:  </a:t>
            </a:r>
            <a:r>
              <a:rPr lang="pt-PT" altLang="en-US" sz="1600">
                <a:solidFill>
                  <a:srgbClr val="660033"/>
                </a:solidFill>
              </a:rPr>
              <a:t>Se	</a:t>
            </a:r>
            <a:r>
              <a:rPr lang="pt-PT" altLang="en-US" sz="1600" b="1" u="sng">
                <a:solidFill>
                  <a:srgbClr val="660033"/>
                </a:solidFill>
              </a:rPr>
              <a:t>90%</a:t>
            </a:r>
            <a:r>
              <a:rPr lang="pt-PT" altLang="en-US" sz="1600">
                <a:solidFill>
                  <a:srgbClr val="660033"/>
                </a:solidFill>
              </a:rPr>
              <a:t> de um prog executa   </a:t>
            </a:r>
            <a:r>
              <a:rPr lang="pt-PT" altLang="en-US" sz="1600" b="1" u="sng">
                <a:solidFill>
                  <a:srgbClr val="660033"/>
                </a:solidFill>
              </a:rPr>
              <a:t>90x</a:t>
            </a:r>
            <a:r>
              <a:rPr lang="pt-PT" altLang="en-US" sz="1600">
                <a:solidFill>
                  <a:srgbClr val="660033"/>
                </a:solidFill>
              </a:rPr>
              <a:t> mais rápido, então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6600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6600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pt-PT" altLang="en-US" sz="1100">
              <a:solidFill>
                <a:srgbClr val="660033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 i="1">
                <a:solidFill>
                  <a:srgbClr val="660033"/>
                </a:solidFill>
              </a:rPr>
              <a:t>Overall speedup</a:t>
            </a:r>
            <a:r>
              <a:rPr lang="pt-PT" altLang="en-US" sz="1600" b="1">
                <a:solidFill>
                  <a:srgbClr val="660033"/>
                </a:solidFill>
              </a:rPr>
              <a:t> = 9.09</a:t>
            </a:r>
            <a:endParaRPr lang="en-GB" altLang="en-US" sz="1600" b="1">
              <a:solidFill>
                <a:srgbClr val="660033"/>
              </a:solidFill>
            </a:endParaRPr>
          </a:p>
        </p:txBody>
      </p:sp>
      <p:grpSp>
        <p:nvGrpSpPr>
          <p:cNvPr id="2" name="Group 19">
            <a:extLst>
              <a:ext uri="{FF2B5EF4-FFF2-40B4-BE49-F238E27FC236}">
                <a16:creationId xmlns:a16="http://schemas.microsoft.com/office/drawing/2014/main" id="{22E7D72A-ED09-5A4F-93F1-60A12F6C0201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2362200"/>
            <a:ext cx="4948238" cy="795338"/>
            <a:chOff x="1512858" y="2362200"/>
            <a:chExt cx="4949083" cy="795797"/>
          </a:xfrm>
        </p:grpSpPr>
        <p:sp>
          <p:nvSpPr>
            <p:cNvPr id="24597" name="Text Box 5">
              <a:extLst>
                <a:ext uri="{FF2B5EF4-FFF2-40B4-BE49-F238E27FC236}">
                  <a16:creationId xmlns:a16="http://schemas.microsoft.com/office/drawing/2014/main" id="{B2F952AF-CD02-D445-956D-52119306BD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12858" y="2538414"/>
              <a:ext cx="17444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pt-PT" altLang="en-US" sz="1600" b="1" i="1">
                  <a:solidFill>
                    <a:srgbClr val="FF0000"/>
                  </a:solidFill>
                </a:rPr>
                <a:t>Speedup</a:t>
              </a:r>
              <a:r>
                <a:rPr lang="pt-PT" altLang="en-US" sz="1800" b="1" i="1" baseline="-25000">
                  <a:solidFill>
                    <a:srgbClr val="FF0000"/>
                  </a:solidFill>
                </a:rPr>
                <a:t>overall</a:t>
              </a:r>
              <a:r>
                <a:rPr lang="pt-PT" altLang="en-US" sz="1600" b="1">
                  <a:solidFill>
                    <a:srgbClr val="FF0000"/>
                  </a:solidFill>
                </a:rPr>
                <a:t> =</a:t>
              </a:r>
              <a:r>
                <a:rPr lang="pt-PT" altLang="en-US" sz="1400">
                  <a:solidFill>
                    <a:srgbClr val="FF0000"/>
                  </a:solidFill>
                </a:rPr>
                <a:t> </a:t>
              </a:r>
              <a:endParaRPr lang="en-GB" altLang="en-US" sz="1400">
                <a:solidFill>
                  <a:srgbClr val="FF0000"/>
                </a:solidFill>
              </a:endParaRPr>
            </a:p>
          </p:txBody>
        </p:sp>
        <p:grpSp>
          <p:nvGrpSpPr>
            <p:cNvPr id="24598" name="Group 16">
              <a:extLst>
                <a:ext uri="{FF2B5EF4-FFF2-40B4-BE49-F238E27FC236}">
                  <a16:creationId xmlns:a16="http://schemas.microsoft.com/office/drawing/2014/main" id="{643824DE-FE2D-734B-B09A-5AFE4D7F53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76600" y="2362200"/>
              <a:ext cx="1874837" cy="719138"/>
              <a:chOff x="3276600" y="2362200"/>
              <a:chExt cx="1874837" cy="719138"/>
            </a:xfrm>
          </p:grpSpPr>
          <p:sp>
            <p:nvSpPr>
              <p:cNvPr id="24604" name="Text Box 12">
                <a:extLst>
                  <a:ext uri="{FF2B5EF4-FFF2-40B4-BE49-F238E27FC236}">
                    <a16:creationId xmlns:a16="http://schemas.microsoft.com/office/drawing/2014/main" id="{7B52E05E-6076-B244-B8A7-E3AA4E0333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6600" y="2362200"/>
                <a:ext cx="1874837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pt-PT" altLang="en-US" sz="1600" b="1">
                    <a:solidFill>
                      <a:srgbClr val="FF0000"/>
                    </a:solidFill>
                  </a:rPr>
                  <a:t>Tempo_exec</a:t>
                </a:r>
                <a:r>
                  <a:rPr lang="pt-PT" altLang="en-US" sz="1800" b="1" baseline="-20000">
                    <a:solidFill>
                      <a:srgbClr val="FF0000"/>
                    </a:solidFill>
                  </a:rPr>
                  <a:t>antigo</a:t>
                </a:r>
                <a:endParaRPr lang="en-GB" altLang="en-US" sz="1600" b="1" baseline="-20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4605" name="Text Box 13">
                <a:extLst>
                  <a:ext uri="{FF2B5EF4-FFF2-40B4-BE49-F238E27FC236}">
                    <a16:creationId xmlns:a16="http://schemas.microsoft.com/office/drawing/2014/main" id="{01D28203-8F7E-2947-9FB8-4C302B826B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76600" y="2743200"/>
                <a:ext cx="1779587" cy="338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pt-PT" altLang="en-US" sz="1600" b="1">
                    <a:solidFill>
                      <a:srgbClr val="FF0000"/>
                    </a:solidFill>
                  </a:rPr>
                  <a:t>Tempo_exec</a:t>
                </a:r>
                <a:r>
                  <a:rPr lang="pt-PT" altLang="en-US" sz="1800" b="1" baseline="-20000">
                    <a:solidFill>
                      <a:srgbClr val="FF0000"/>
                    </a:solidFill>
                  </a:rPr>
                  <a:t>novo</a:t>
                </a:r>
                <a:endParaRPr lang="en-GB" altLang="en-US" sz="1600" b="1" baseline="-20000">
                  <a:solidFill>
                    <a:srgbClr val="FF0000"/>
                  </a:solidFill>
                </a:endParaRPr>
              </a:p>
            </p:txBody>
          </p:sp>
          <p:sp>
            <p:nvSpPr>
              <p:cNvPr id="24606" name="Line 14">
                <a:extLst>
                  <a:ext uri="{FF2B5EF4-FFF2-40B4-BE49-F238E27FC236}">
                    <a16:creationId xmlns:a16="http://schemas.microsoft.com/office/drawing/2014/main" id="{AE898BE4-4872-6548-B6A3-5A0B590F1B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76601" y="2743199"/>
                <a:ext cx="1828799" cy="11113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</p:grpSp>
        <p:grpSp>
          <p:nvGrpSpPr>
            <p:cNvPr id="24599" name="Group 18">
              <a:extLst>
                <a:ext uri="{FF2B5EF4-FFF2-40B4-BE49-F238E27FC236}">
                  <a16:creationId xmlns:a16="http://schemas.microsoft.com/office/drawing/2014/main" id="{BE29C8E0-07A4-EF46-B761-28568A1853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81600" y="2362240"/>
              <a:ext cx="1280341" cy="795757"/>
              <a:chOff x="5181600" y="2362240"/>
              <a:chExt cx="1280341" cy="795757"/>
            </a:xfrm>
          </p:grpSpPr>
          <p:sp>
            <p:nvSpPr>
              <p:cNvPr id="24600" name="Text Box 6">
                <a:extLst>
                  <a:ext uri="{FF2B5EF4-FFF2-40B4-BE49-F238E27FC236}">
                    <a16:creationId xmlns:a16="http://schemas.microsoft.com/office/drawing/2014/main" id="{8850BF30-EDE9-5A43-8174-1052755F47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80463" y="2362240"/>
                <a:ext cx="254000" cy="584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pt-PT" altLang="en-US" sz="1600" b="1">
                    <a:solidFill>
                      <a:srgbClr val="FF0000"/>
                    </a:solidFill>
                  </a:rPr>
                  <a:t>1</a:t>
                </a:r>
                <a:endParaRPr lang="en-GB" altLang="en-US" sz="1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601" name="Text Box 7">
                <a:extLst>
                  <a:ext uri="{FF2B5EF4-FFF2-40B4-BE49-F238E27FC236}">
                    <a16:creationId xmlns:a16="http://schemas.microsoft.com/office/drawing/2014/main" id="{82F39A7D-5142-224B-BE6C-D4214C4915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31011" y="2819443"/>
                <a:ext cx="93093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pt-PT" altLang="en-US" sz="1600" b="1">
                    <a:solidFill>
                      <a:srgbClr val="FF0000"/>
                    </a:solidFill>
                  </a:rPr>
                  <a:t>Σ (f</a:t>
                </a:r>
                <a:r>
                  <a:rPr lang="pt-PT" altLang="en-US" sz="1600" b="1" baseline="-20000">
                    <a:solidFill>
                      <a:srgbClr val="FF0000"/>
                    </a:solidFill>
                  </a:rPr>
                  <a:t>i</a:t>
                </a:r>
                <a:r>
                  <a:rPr lang="pt-PT" altLang="en-US" sz="1600" b="1">
                    <a:solidFill>
                      <a:srgbClr val="FF0000"/>
                    </a:solidFill>
                  </a:rPr>
                  <a:t> / s</a:t>
                </a:r>
                <a:r>
                  <a:rPr lang="pt-PT" altLang="en-US" sz="1600" b="1" baseline="-20000">
                    <a:solidFill>
                      <a:srgbClr val="FF0000"/>
                    </a:solidFill>
                  </a:rPr>
                  <a:t>i</a:t>
                </a:r>
                <a:r>
                  <a:rPr lang="pt-PT" altLang="en-US" sz="1600" b="1">
                    <a:solidFill>
                      <a:srgbClr val="FF0000"/>
                    </a:solidFill>
                  </a:rPr>
                  <a:t>)</a:t>
                </a:r>
                <a:endParaRPr lang="en-GB" altLang="en-US" sz="1600" b="1">
                  <a:solidFill>
                    <a:srgbClr val="FF0000"/>
                  </a:solidFill>
                </a:endParaRPr>
              </a:p>
            </p:txBody>
          </p:sp>
          <p:sp>
            <p:nvSpPr>
              <p:cNvPr id="24602" name="Line 8">
                <a:extLst>
                  <a:ext uri="{FF2B5EF4-FFF2-40B4-BE49-F238E27FC236}">
                    <a16:creationId xmlns:a16="http://schemas.microsoft.com/office/drawing/2014/main" id="{5BD50CEE-211E-DA4E-ADBC-4B646CF98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551864" y="2743240"/>
                <a:ext cx="838200" cy="0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4603" name="Text Box 15">
                <a:extLst>
                  <a:ext uri="{FF2B5EF4-FFF2-40B4-BE49-F238E27FC236}">
                    <a16:creationId xmlns:a16="http://schemas.microsoft.com/office/drawing/2014/main" id="{9E57954B-66BC-CB44-856C-3A0AEFCC3B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81600" y="2514600"/>
                <a:ext cx="304490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6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2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pt-PT" altLang="en-US" sz="1600" b="1">
                    <a:solidFill>
                      <a:srgbClr val="FF0000"/>
                    </a:solidFill>
                  </a:rPr>
                  <a:t>=</a:t>
                </a:r>
                <a:r>
                  <a:rPr lang="pt-PT" altLang="en-US" sz="1600">
                    <a:solidFill>
                      <a:srgbClr val="FF0000"/>
                    </a:solidFill>
                  </a:rPr>
                  <a:t> </a:t>
                </a:r>
                <a:endParaRPr lang="en-GB" altLang="en-US" sz="160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63495" name="TextBox 20">
            <a:extLst>
              <a:ext uri="{FF2B5EF4-FFF2-40B4-BE49-F238E27FC236}">
                <a16:creationId xmlns:a16="http://schemas.microsoft.com/office/drawing/2014/main" id="{3CB73CC0-CB1D-934C-ADC7-FE12E65DC1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2286000"/>
            <a:ext cx="2819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FF0000"/>
                </a:solidFill>
              </a:rPr>
              <a:t>f</a:t>
            </a:r>
            <a:r>
              <a:rPr lang="pt-PT" altLang="en-US" sz="1600" b="1" baseline="-20000">
                <a:solidFill>
                  <a:srgbClr val="FF0000"/>
                </a:solidFill>
              </a:rPr>
              <a:t>i </a:t>
            </a:r>
            <a:r>
              <a:rPr lang="pt-PT" altLang="en-US" sz="1600"/>
              <a:t>- 	fracções com melhoria </a:t>
            </a:r>
            <a:r>
              <a:rPr lang="pt-PT" altLang="en-US" sz="1600" b="1">
                <a:solidFill>
                  <a:srgbClr val="FF0000"/>
                </a:solidFill>
              </a:rPr>
              <a:t>s</a:t>
            </a:r>
            <a:r>
              <a:rPr lang="pt-PT" altLang="en-US" sz="1600" b="1" baseline="-20000">
                <a:solidFill>
                  <a:srgbClr val="FF0000"/>
                </a:solidFill>
              </a:rPr>
              <a:t>i</a:t>
            </a:r>
            <a:endParaRPr lang="pt-PT" altLang="en-US" sz="16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FF0000"/>
                </a:solidFill>
              </a:rPr>
              <a:t>s</a:t>
            </a:r>
            <a:r>
              <a:rPr lang="pt-PT" altLang="en-US" sz="1600" b="1" baseline="-20000">
                <a:solidFill>
                  <a:srgbClr val="FF0000"/>
                </a:solidFill>
              </a:rPr>
              <a:t>i </a:t>
            </a:r>
            <a:r>
              <a:rPr lang="pt-PT" altLang="en-US" sz="1600"/>
              <a:t>- 	</a:t>
            </a:r>
            <a:r>
              <a:rPr lang="pt-PT" altLang="en-US" sz="1600" i="1"/>
              <a:t>speedup</a:t>
            </a:r>
            <a:r>
              <a:rPr lang="pt-PT" altLang="en-US" sz="1600"/>
              <a:t> de cada fracção</a:t>
            </a:r>
            <a:endParaRPr lang="en-US" altLang="en-US" sz="1600"/>
          </a:p>
        </p:txBody>
      </p:sp>
      <p:pic>
        <p:nvPicPr>
          <p:cNvPr id="63496" name="Picture 21">
            <a:extLst>
              <a:ext uri="{FF2B5EF4-FFF2-40B4-BE49-F238E27FC236}">
                <a16:creationId xmlns:a16="http://schemas.microsoft.com/office/drawing/2014/main" id="{CDE8E433-8B08-214E-B0B4-6A3A80EE9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886200"/>
            <a:ext cx="3962400" cy="2971800"/>
          </a:xfrm>
          <a:prstGeom prst="rect">
            <a:avLst/>
          </a:prstGeom>
          <a:noFill/>
          <a:ln w="6350">
            <a:solidFill>
              <a:srgbClr val="00009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7" name="TextBox 22">
            <a:extLst>
              <a:ext uri="{FF2B5EF4-FFF2-40B4-BE49-F238E27FC236}">
                <a16:creationId xmlns:a16="http://schemas.microsoft.com/office/drawing/2014/main" id="{6922977D-585C-AC42-914B-AC8DC1B4C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3200400"/>
            <a:ext cx="3962400" cy="646113"/>
          </a:xfrm>
          <a:prstGeom prst="rect">
            <a:avLst/>
          </a:prstGeom>
          <a:solidFill>
            <a:srgbClr val="E7F4F5"/>
          </a:solidFill>
          <a:ln w="9525">
            <a:solidFill>
              <a:srgbClr val="000090"/>
            </a:solidFill>
            <a:miter lim="800000"/>
            <a:headEnd/>
            <a:tailEnd/>
          </a:ln>
        </p:spPr>
        <p:txBody>
          <a:bodyPr lIns="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08038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08038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08038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08038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08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8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8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8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08038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90"/>
                </a:solidFill>
              </a:rPr>
              <a:t>	Paralelismo: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600">
                <a:solidFill>
                  <a:srgbClr val="000090"/>
                </a:solidFill>
              </a:rPr>
              <a:t>se </a:t>
            </a:r>
            <a:r>
              <a:rPr lang="en-US" altLang="en-US" sz="1800" b="1">
                <a:solidFill>
                  <a:srgbClr val="000090"/>
                </a:solidFill>
              </a:rPr>
              <a:t>N</a:t>
            </a:r>
            <a:r>
              <a:rPr lang="en-US" altLang="en-US" sz="2000" b="1" baseline="-25000">
                <a:solidFill>
                  <a:srgbClr val="000090"/>
                </a:solidFill>
              </a:rPr>
              <a:t>proc</a:t>
            </a:r>
            <a:r>
              <a:rPr lang="en-US" altLang="en-US" sz="1800">
                <a:solidFill>
                  <a:srgbClr val="000090"/>
                </a:solidFill>
              </a:rPr>
              <a:t> Ξ </a:t>
            </a:r>
            <a:r>
              <a:rPr lang="en-US" altLang="en-US" sz="1800" b="1" i="1">
                <a:solidFill>
                  <a:srgbClr val="000090"/>
                </a:solidFill>
              </a:rPr>
              <a:t>speedup</a:t>
            </a:r>
            <a:r>
              <a:rPr lang="en-US" altLang="en-US" sz="1800">
                <a:solidFill>
                  <a:srgbClr val="000090"/>
                </a:solidFill>
              </a:rPr>
              <a:t>, </a:t>
            </a:r>
            <a:r>
              <a:rPr lang="en-US" altLang="en-US" sz="1600">
                <a:solidFill>
                  <a:srgbClr val="000090"/>
                </a:solidFill>
              </a:rPr>
              <a:t>trocar </a:t>
            </a:r>
            <a:r>
              <a:rPr lang="pt-PT" altLang="en-US" sz="1800" b="1">
                <a:solidFill>
                  <a:srgbClr val="FF0000"/>
                </a:solidFill>
              </a:rPr>
              <a:t>s</a:t>
            </a:r>
            <a:r>
              <a:rPr lang="pt-PT" altLang="en-US" sz="1800" b="1" baseline="-20000">
                <a:solidFill>
                  <a:srgbClr val="FF0000"/>
                </a:solidFill>
              </a:rPr>
              <a:t>i</a:t>
            </a:r>
            <a:r>
              <a:rPr lang="en-US" altLang="en-US" sz="1800">
                <a:solidFill>
                  <a:srgbClr val="000090"/>
                </a:solidFill>
              </a:rPr>
              <a:t> </a:t>
            </a:r>
            <a:r>
              <a:rPr lang="en-US" altLang="en-US" sz="1600">
                <a:solidFill>
                  <a:srgbClr val="000090"/>
                </a:solidFill>
              </a:rPr>
              <a:t>por </a:t>
            </a:r>
            <a:r>
              <a:rPr lang="en-US" altLang="en-US" sz="1800" b="1">
                <a:solidFill>
                  <a:srgbClr val="FF0000"/>
                </a:solidFill>
              </a:rPr>
              <a:t>N</a:t>
            </a:r>
            <a:r>
              <a:rPr lang="en-US" altLang="en-US" sz="1800" b="1" baseline="-25000">
                <a:solidFill>
                  <a:srgbClr val="FF0000"/>
                </a:solidFill>
              </a:rPr>
              <a:t>proc</a:t>
            </a:r>
            <a:endParaRPr lang="en-US" altLang="en-US" sz="1800">
              <a:solidFill>
                <a:srgbClr val="FF0000"/>
              </a:solidFill>
            </a:endParaRPr>
          </a:p>
        </p:txBody>
      </p:sp>
      <p:grpSp>
        <p:nvGrpSpPr>
          <p:cNvPr id="5" name="Group 49">
            <a:extLst>
              <a:ext uri="{FF2B5EF4-FFF2-40B4-BE49-F238E27FC236}">
                <a16:creationId xmlns:a16="http://schemas.microsoft.com/office/drawing/2014/main" id="{F9B472B4-0EA1-D147-88D1-2B20674629E4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038600"/>
            <a:ext cx="3581400" cy="1588"/>
            <a:chOff x="990600" y="609600"/>
            <a:chExt cx="3581400" cy="1588"/>
          </a:xfrm>
        </p:grpSpPr>
        <p:cxnSp>
          <p:nvCxnSpPr>
            <p:cNvPr id="24595" name="Straight Connector 24">
              <a:extLst>
                <a:ext uri="{FF2B5EF4-FFF2-40B4-BE49-F238E27FC236}">
                  <a16:creationId xmlns:a16="http://schemas.microsoft.com/office/drawing/2014/main" id="{E0E3F670-4662-614F-B2CA-F07E7349F90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90600" y="609600"/>
              <a:ext cx="3200400" cy="1588"/>
            </a:xfrm>
            <a:prstGeom prst="line">
              <a:avLst/>
            </a:prstGeom>
            <a:noFill/>
            <a:ln w="1016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96" name="Straight Connector 25">
              <a:extLst>
                <a:ext uri="{FF2B5EF4-FFF2-40B4-BE49-F238E27FC236}">
                  <a16:creationId xmlns:a16="http://schemas.microsoft.com/office/drawing/2014/main" id="{84F5ABB5-00B3-A849-82BB-094C5C736BB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91000" y="609600"/>
              <a:ext cx="381000" cy="1588"/>
            </a:xfrm>
            <a:prstGeom prst="line">
              <a:avLst/>
            </a:prstGeom>
            <a:noFill/>
            <a:ln w="1016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Group 51">
            <a:extLst>
              <a:ext uri="{FF2B5EF4-FFF2-40B4-BE49-F238E27FC236}">
                <a16:creationId xmlns:a16="http://schemas.microsoft.com/office/drawing/2014/main" id="{674E232E-3BE4-7040-9443-A7D3A3F3F957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638800"/>
            <a:ext cx="3581400" cy="1588"/>
            <a:chOff x="990600" y="914400"/>
            <a:chExt cx="3581400" cy="1588"/>
          </a:xfrm>
        </p:grpSpPr>
        <p:cxnSp>
          <p:nvCxnSpPr>
            <p:cNvPr id="24593" name="Straight Connector 26">
              <a:extLst>
                <a:ext uri="{FF2B5EF4-FFF2-40B4-BE49-F238E27FC236}">
                  <a16:creationId xmlns:a16="http://schemas.microsoft.com/office/drawing/2014/main" id="{A846D490-4FC6-3D4E-A60F-9DE6EAE6B0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90600" y="914400"/>
              <a:ext cx="3200400" cy="1588"/>
            </a:xfrm>
            <a:prstGeom prst="line">
              <a:avLst/>
            </a:prstGeom>
            <a:noFill/>
            <a:ln w="1016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94" name="Straight Connector 27">
              <a:extLst>
                <a:ext uri="{FF2B5EF4-FFF2-40B4-BE49-F238E27FC236}">
                  <a16:creationId xmlns:a16="http://schemas.microsoft.com/office/drawing/2014/main" id="{3C363C88-B241-5647-851A-D946AE856F6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91000" y="914400"/>
              <a:ext cx="381000" cy="1588"/>
            </a:xfrm>
            <a:prstGeom prst="line">
              <a:avLst/>
            </a:prstGeom>
            <a:noFill/>
            <a:ln w="1016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Group 50">
            <a:extLst>
              <a:ext uri="{FF2B5EF4-FFF2-40B4-BE49-F238E27FC236}">
                <a16:creationId xmlns:a16="http://schemas.microsoft.com/office/drawing/2014/main" id="{16177DE6-35ED-1641-B73F-6F29BA52DD29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267200"/>
            <a:ext cx="3238500" cy="1588"/>
            <a:chOff x="990600" y="762000"/>
            <a:chExt cx="3238500" cy="1588"/>
          </a:xfrm>
        </p:grpSpPr>
        <p:cxnSp>
          <p:nvCxnSpPr>
            <p:cNvPr id="24591" name="Straight Connector 30">
              <a:extLst>
                <a:ext uri="{FF2B5EF4-FFF2-40B4-BE49-F238E27FC236}">
                  <a16:creationId xmlns:a16="http://schemas.microsoft.com/office/drawing/2014/main" id="{D32CDDCF-025A-DD4C-A563-9D5D91ABB0D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90600" y="762000"/>
              <a:ext cx="3200400" cy="1588"/>
            </a:xfrm>
            <a:prstGeom prst="line">
              <a:avLst/>
            </a:prstGeom>
            <a:noFill/>
            <a:ln w="1016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92" name="Straight Connector 31">
              <a:extLst>
                <a:ext uri="{FF2B5EF4-FFF2-40B4-BE49-F238E27FC236}">
                  <a16:creationId xmlns:a16="http://schemas.microsoft.com/office/drawing/2014/main" id="{29446FAF-1328-F74F-B093-A2A40602D30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191000" y="762000"/>
              <a:ext cx="38100" cy="1588"/>
            </a:xfrm>
            <a:prstGeom prst="line">
              <a:avLst/>
            </a:prstGeom>
            <a:noFill/>
            <a:ln w="1016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Group 56">
            <a:extLst>
              <a:ext uri="{FF2B5EF4-FFF2-40B4-BE49-F238E27FC236}">
                <a16:creationId xmlns:a16="http://schemas.microsoft.com/office/drawing/2014/main" id="{65520614-4A1A-8745-A536-DF54DE28B0C1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867400"/>
            <a:ext cx="427038" cy="6350"/>
            <a:chOff x="609600" y="5867400"/>
            <a:chExt cx="427567" cy="5821"/>
          </a:xfrm>
        </p:grpSpPr>
        <p:cxnSp>
          <p:nvCxnSpPr>
            <p:cNvPr id="24589" name="Straight Connector 42">
              <a:extLst>
                <a:ext uri="{FF2B5EF4-FFF2-40B4-BE49-F238E27FC236}">
                  <a16:creationId xmlns:a16="http://schemas.microsoft.com/office/drawing/2014/main" id="{B92A724E-8497-7249-ACD6-2388508FB74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09600" y="5867400"/>
              <a:ext cx="46567" cy="1588"/>
            </a:xfrm>
            <a:prstGeom prst="line">
              <a:avLst/>
            </a:prstGeom>
            <a:noFill/>
            <a:ln w="1016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90" name="Straight Connector 43">
              <a:extLst>
                <a:ext uri="{FF2B5EF4-FFF2-40B4-BE49-F238E27FC236}">
                  <a16:creationId xmlns:a16="http://schemas.microsoft.com/office/drawing/2014/main" id="{AB75A1BD-E036-AE49-AB4D-DAC3E0B18ED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56167" y="5871633"/>
              <a:ext cx="381000" cy="1588"/>
            </a:xfrm>
            <a:prstGeom prst="line">
              <a:avLst/>
            </a:prstGeom>
            <a:noFill/>
            <a:ln w="1016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2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324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2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324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245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32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232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0" grpId="0" build="p"/>
      <p:bldP spid="232457" grpId="0" build="p" bldLvl="2" animBg="1"/>
      <p:bldP spid="232458" grpId="0" build="p" animBg="1"/>
      <p:bldP spid="63495" grpId="0"/>
      <p:bldP spid="63497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9685</TotalTime>
  <Words>371</Words>
  <Application>Microsoft Macintosh PowerPoint</Application>
  <PresentationFormat>On-screen Show (4:3)</PresentationFormat>
  <Paragraphs>61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Courier New</vt:lpstr>
      <vt:lpstr>Default Design</vt:lpstr>
      <vt:lpstr>Avaliação de Desempenho no IA-32 (5)</vt:lpstr>
      <vt:lpstr>Análise de outras técnicas de otimização</vt:lpstr>
      <vt:lpstr>Code profiling: análise visual da melhoria de código duma função</vt:lpstr>
      <vt:lpstr>Code profiling: análise visual da melhoria de código duma função</vt:lpstr>
      <vt:lpstr>Lei de Amdahl</vt:lpstr>
    </vt:vector>
  </TitlesOfParts>
  <Company>DI-UMinho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Desempenho do IA32 (3,4)</dc:title>
  <dc:subject>MCC AC 03/04</dc:subject>
  <dc:creator>Alberto Proenca</dc:creator>
  <cp:lastModifiedBy>Microsoft Office User</cp:lastModifiedBy>
  <cp:revision>323</cp:revision>
  <cp:lastPrinted>2017-05-25T18:00:56Z</cp:lastPrinted>
  <dcterms:created xsi:type="dcterms:W3CDTF">2012-05-28T14:21:30Z</dcterms:created>
  <dcterms:modified xsi:type="dcterms:W3CDTF">2020-05-07T09:40:26Z</dcterms:modified>
</cp:coreProperties>
</file>