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1" r:id="rId3"/>
    <p:sldId id="304" r:id="rId4"/>
    <p:sldId id="295" r:id="rId5"/>
    <p:sldId id="289" r:id="rId6"/>
    <p:sldId id="302" r:id="rId7"/>
    <p:sldId id="303" r:id="rId8"/>
  </p:sldIdLst>
  <p:sldSz cx="9144000" cy="6858000" type="screen4x3"/>
  <p:notesSz cx="9923463" cy="6878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04"/>
    <p:restoredTop sz="94681"/>
  </p:normalViewPr>
  <p:slideViewPr>
    <p:cSldViewPr>
      <p:cViewPr>
        <p:scale>
          <a:sx n="90" d="100"/>
          <a:sy n="90" d="100"/>
        </p:scale>
        <p:origin x="11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4E10A839-5B73-4042-BFF8-8121FB98B2D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989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t" anchorCtr="0" compatLnSpc="1">
            <a:prstTxWarp prst="textNoShape">
              <a:avLst/>
            </a:prstTxWarp>
          </a:bodyPr>
          <a:lstStyle>
            <a:lvl1pPr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B2547BB5-BD54-5943-8DCB-CED70EADEDE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1338" y="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t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91735124-AE70-6040-8D2C-5D1E717E1B8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34150"/>
            <a:ext cx="42989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b" anchorCtr="0" compatLnSpc="1">
            <a:prstTxWarp prst="textNoShape">
              <a:avLst/>
            </a:prstTxWarp>
          </a:bodyPr>
          <a:lstStyle>
            <a:lvl1pPr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7830EDFB-DC7E-8F42-A6CE-ABAAA3DC004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338" y="653415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b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300">
                <a:latin typeface="Arial" panose="020B0604020202020204" pitchFamily="34" charset="0"/>
              </a:defRPr>
            </a:lvl1pPr>
          </a:lstStyle>
          <a:p>
            <a:fld id="{39914D2D-7CD7-014B-A01E-B153907F765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AF7B8F82-D887-E14C-A7AE-CA7906A4B9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53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0405FD3C-2A4D-2C41-830A-6DB94540D35B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30053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0990D624-FE15-3D4A-BE62-4DD531BAD17A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241675" y="515938"/>
            <a:ext cx="3440113" cy="2579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923E1F8F-19FE-DA4E-80DF-8C7724F81D5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67075"/>
            <a:ext cx="79390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E1531EEB-5032-2841-B228-E4913314E14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34150"/>
            <a:ext cx="43005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1F4B254E-A995-5D49-B0A6-7E3275F0EF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53415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AE0D8572-DE8A-A64B-9AA4-BFA7AA4AA4D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>
            <a:extLst>
              <a:ext uri="{FF2B5EF4-FFF2-40B4-BE49-F238E27FC236}">
                <a16:creationId xmlns:a16="http://schemas.microsoft.com/office/drawing/2014/main" id="{9D888BD4-725C-A14C-B452-323C01601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7838D3D-B3EE-DC49-9494-7CD1507A6817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4B18FA01-F0D9-AA45-8E9C-865BB94F197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0D6DC28-0EBF-A64A-9277-7BABF99702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>
            <a:extLst>
              <a:ext uri="{FF2B5EF4-FFF2-40B4-BE49-F238E27FC236}">
                <a16:creationId xmlns:a16="http://schemas.microsoft.com/office/drawing/2014/main" id="{A68A5294-CF63-EE42-AA07-216AF03288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A9C6400-5441-F14A-AA12-1DDDAC96C539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6F186179-FC2D-3648-BF8F-431657762CB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EE384EE-FD66-4142-B475-DCE5662DF4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>
            <a:extLst>
              <a:ext uri="{FF2B5EF4-FFF2-40B4-BE49-F238E27FC236}">
                <a16:creationId xmlns:a16="http://schemas.microsoft.com/office/drawing/2014/main" id="{0B2B8735-443F-E545-8DBF-72DC92A493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9E645FD-02A9-0E4F-9D23-AEE5ADD8F159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CE32480E-8DD1-E74A-AAB9-7BB51B9665B6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3BB3F15-5F67-DE44-896B-2415F5DFA4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4096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8DF50E84-16FE-BE42-9DD9-FAC73F3CE4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1B9F0C2-027A-E242-8022-EADFA43B6F85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F6C57226-C899-1340-A221-5B7AA63B669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BAB4BE9-88A2-AE4D-A342-DA5CDCA8BB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>
            <a:extLst>
              <a:ext uri="{FF2B5EF4-FFF2-40B4-BE49-F238E27FC236}">
                <a16:creationId xmlns:a16="http://schemas.microsoft.com/office/drawing/2014/main" id="{AA1FBCFC-092A-AA41-A87B-439F994BAE7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D12DD85-045C-4D4B-97CC-8D11E886EAE4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CF87FD53-7199-B643-8165-03F5E27F76F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2C8E1550-4F41-B544-89A0-32F884EAE1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93E48CDF-12D5-5447-99F5-BCE78AA0F32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570A496-65BE-534C-9300-E33BA9A8D60F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31DB04F1-4DE1-4A45-ACAD-E31265DE41C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C3516F5A-0F35-1547-B5B3-6755291A4D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608546AB-AD60-2344-AF0C-1FA5DE7686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D3AD6A4-A006-3148-A9B1-4CB944592B0E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60422D2E-C973-8B41-8CE1-5E9E7CF0C64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A7BDCDFF-0C0D-8844-A35A-90A2A3630B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244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62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333375"/>
            <a:ext cx="2058988" cy="5792788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29325" cy="5792788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898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dirty="0" err="1"/>
              <a:t>Click</a:t>
            </a:r>
            <a:r>
              <a:rPr lang="pt-PT" dirty="0"/>
              <a:t> to </a:t>
            </a:r>
            <a:r>
              <a:rPr lang="pt-PT" dirty="0" err="1"/>
              <a:t>edit</a:t>
            </a:r>
            <a:r>
              <a:rPr lang="pt-PT" dirty="0"/>
              <a:t> Master </a:t>
            </a:r>
            <a:r>
              <a:rPr lang="pt-PT" dirty="0" err="1"/>
              <a:t>text</a:t>
            </a:r>
            <a:r>
              <a:rPr lang="pt-PT" dirty="0"/>
              <a:t> </a:t>
            </a:r>
            <a:r>
              <a:rPr lang="pt-PT" dirty="0" err="1"/>
              <a:t>styles</a:t>
            </a:r>
            <a:endParaRPr lang="pt-PT" dirty="0"/>
          </a:p>
          <a:p>
            <a:pPr lvl="1"/>
            <a:r>
              <a:rPr lang="pt-PT" dirty="0" err="1"/>
              <a:t>Second</a:t>
            </a:r>
            <a:r>
              <a:rPr lang="pt-PT" dirty="0"/>
              <a:t> </a:t>
            </a:r>
            <a:r>
              <a:rPr lang="pt-PT" dirty="0" err="1"/>
              <a:t>level</a:t>
            </a:r>
            <a:endParaRPr lang="pt-PT" dirty="0"/>
          </a:p>
          <a:p>
            <a:pPr lvl="2"/>
            <a:r>
              <a:rPr lang="pt-PT" dirty="0" err="1"/>
              <a:t>Third</a:t>
            </a:r>
            <a:r>
              <a:rPr lang="pt-PT" dirty="0"/>
              <a:t> </a:t>
            </a:r>
            <a:r>
              <a:rPr lang="pt-PT" dirty="0" err="1"/>
              <a:t>level</a:t>
            </a:r>
            <a:endParaRPr lang="pt-PT" dirty="0"/>
          </a:p>
          <a:p>
            <a:pPr lvl="3"/>
            <a:r>
              <a:rPr lang="pt-PT" dirty="0" err="1"/>
              <a:t>Fourth</a:t>
            </a:r>
            <a:r>
              <a:rPr lang="pt-PT" dirty="0"/>
              <a:t> </a:t>
            </a:r>
            <a:r>
              <a:rPr lang="pt-PT" dirty="0" err="1"/>
              <a:t>level</a:t>
            </a:r>
            <a:endParaRPr lang="pt-PT" dirty="0"/>
          </a:p>
          <a:p>
            <a:pPr lvl="4"/>
            <a:r>
              <a:rPr lang="pt-PT" dirty="0" err="1"/>
              <a:t>Fifth</a:t>
            </a:r>
            <a:r>
              <a:rPr lang="pt-PT" dirty="0"/>
              <a:t> </a:t>
            </a:r>
            <a:r>
              <a:rPr lang="pt-PT" dirty="0" err="1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736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78177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1736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6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6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96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7747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2945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F678822-1DA5-BF49-AFF5-A6D4EDF2A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AD15907-D709-4C49-81C9-DEAE3AAD0A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11">
            <a:extLst>
              <a:ext uri="{FF2B5EF4-FFF2-40B4-BE49-F238E27FC236}">
                <a16:creationId xmlns:a16="http://schemas.microsoft.com/office/drawing/2014/main" id="{8F5C1BEC-442F-FA4D-9231-25D3E48A854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1196975"/>
            <a:ext cx="8207375" cy="252413"/>
            <a:chOff x="249" y="754"/>
            <a:chExt cx="5170" cy="159"/>
          </a:xfrm>
        </p:grpSpPr>
        <p:pic>
          <p:nvPicPr>
            <p:cNvPr id="1030" name="Picture 7" descr="LOGO_DI2">
              <a:extLst>
                <a:ext uri="{FF2B5EF4-FFF2-40B4-BE49-F238E27FC236}">
                  <a16:creationId xmlns:a16="http://schemas.microsoft.com/office/drawing/2014/main" id="{01625958-606A-594A-B8FA-9942B08722A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54"/>
              <a:ext cx="27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Rectangle 8">
              <a:extLst>
                <a:ext uri="{FF2B5EF4-FFF2-40B4-BE49-F238E27FC236}">
                  <a16:creationId xmlns:a16="http://schemas.microsoft.com/office/drawing/2014/main" id="{34C28C5B-FD6F-E648-85B3-0A6B902596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" y="756"/>
              <a:ext cx="4893" cy="157"/>
            </a:xfrm>
            <a:prstGeom prst="rect">
              <a:avLst/>
            </a:prstGeom>
            <a:gradFill rotWithShape="1">
              <a:gsLst>
                <a:gs pos="0">
                  <a:srgbClr val="F9741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endParaRPr lang="en-US" altLang="en-US" sz="1800"/>
            </a:p>
          </p:txBody>
        </p:sp>
      </p:grpSp>
      <p:sp>
        <p:nvSpPr>
          <p:cNvPr id="1034" name="Text Box 10">
            <a:extLst>
              <a:ext uri="{FF2B5EF4-FFF2-40B4-BE49-F238E27FC236}">
                <a16:creationId xmlns:a16="http://schemas.microsoft.com/office/drawing/2014/main" id="{C4FB162F-4E8F-5D4D-B971-1D116BABE18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0850" y="6481763"/>
            <a:ext cx="8224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1pPr>
            <a:lvl2pPr marL="742950" indent="-28575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2pPr>
            <a:lvl3pPr marL="11430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3pPr>
            <a:lvl4pPr marL="16002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4pPr>
            <a:lvl5pPr marL="20574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 i="1" dirty="0" err="1">
                <a:latin typeface="Arial" panose="020B0604020202020204" pitchFamily="34" charset="0"/>
              </a:rPr>
              <a:t>AJProença</a:t>
            </a:r>
            <a:r>
              <a:rPr lang="en-US" altLang="en-US" sz="1200" i="1" dirty="0">
                <a:latin typeface="Arial" panose="020B0604020202020204" pitchFamily="34" charset="0"/>
              </a:rPr>
              <a:t>,</a:t>
            </a:r>
            <a:r>
              <a:rPr lang="pt-PT" altLang="en-US" sz="1200" i="1" dirty="0">
                <a:latin typeface="Arial" panose="020B0604020202020204" pitchFamily="34" charset="0"/>
              </a:rPr>
              <a:t> Sistemas de Computação, </a:t>
            </a:r>
            <a:r>
              <a:rPr lang="pt-PT" altLang="en-US" sz="1200" i="1" dirty="0" err="1">
                <a:latin typeface="Arial" panose="020B0604020202020204" pitchFamily="34" charset="0"/>
              </a:rPr>
              <a:t>UMinho</a:t>
            </a:r>
            <a:r>
              <a:rPr lang="pt-PT" altLang="en-US" sz="1200" i="1" dirty="0">
                <a:latin typeface="Arial" panose="020B0604020202020204" pitchFamily="34" charset="0"/>
              </a:rPr>
              <a:t>, 2019/20	</a:t>
            </a:r>
            <a:fld id="{8FB54D57-EB6E-164B-95B3-4F117695E485}" type="slidenum">
              <a:rPr lang="pt-PT" altLang="en-US" sz="1200" i="1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200" i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4">
            <a:extLst>
              <a:ext uri="{FF2B5EF4-FFF2-40B4-BE49-F238E27FC236}">
                <a16:creationId xmlns:a16="http://schemas.microsoft.com/office/drawing/2014/main" id="{86228871-7553-874E-91AD-13BACFD9BE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Sistemas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Computação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098" name="Rectangle 5">
            <a:extLst>
              <a:ext uri="{FF2B5EF4-FFF2-40B4-BE49-F238E27FC236}">
                <a16:creationId xmlns:a16="http://schemas.microsoft.com/office/drawing/2014/main" id="{700A6192-370B-DC4B-B9AB-56F0D7C85B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828800"/>
            <a:ext cx="8507413" cy="4352925"/>
          </a:xfrm>
        </p:spPr>
        <p:txBody>
          <a:bodyPr/>
          <a:lstStyle/>
          <a:p>
            <a:pPr marL="449263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pt-PT" altLang="en-US" dirty="0" err="1">
                <a:ea typeface="ＭＳ Ｐゴシック" panose="020B0600070205080204" pitchFamily="34" charset="-128"/>
              </a:rPr>
              <a:t>Mestr</a:t>
            </a:r>
            <a:r>
              <a:rPr lang="pt-PT" altLang="en-US" dirty="0">
                <a:ea typeface="ＭＳ Ｐゴシック" panose="020B0600070205080204" pitchFamily="34" charset="-128"/>
              </a:rPr>
              <a:t>. </a:t>
            </a:r>
            <a:r>
              <a:rPr lang="pt-PT" altLang="en-US" dirty="0" err="1">
                <a:ea typeface="ＭＳ Ｐゴシック" panose="020B0600070205080204" pitchFamily="34" charset="-128"/>
              </a:rPr>
              <a:t>Integr</a:t>
            </a:r>
            <a:r>
              <a:rPr lang="pt-PT" altLang="en-US" dirty="0">
                <a:ea typeface="ＭＳ Ｐゴシック" panose="020B0600070205080204" pitchFamily="34" charset="-128"/>
              </a:rPr>
              <a:t>. Engª Informática</a:t>
            </a:r>
          </a:p>
          <a:p>
            <a:pPr marL="449263" indent="0" algn="ctr"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endParaRPr lang="pt-PT" altLang="en-US" sz="2000" dirty="0">
              <a:ea typeface="ＭＳ Ｐゴシック" panose="020B0600070205080204" pitchFamily="34" charset="-128"/>
            </a:endParaRPr>
          </a:p>
          <a:p>
            <a:pPr marL="449263" indent="0" algn="ctr"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pt-PT" altLang="en-US" sz="2000" dirty="0">
                <a:ea typeface="ＭＳ Ｐゴシック" panose="020B0600070205080204" pitchFamily="34" charset="-128"/>
              </a:rPr>
              <a:t>1º ano</a:t>
            </a:r>
          </a:p>
          <a:p>
            <a:pPr marL="449263" indent="0" algn="ctr" eaLnBrk="1" hangingPunct="1">
              <a:spcAft>
                <a:spcPct val="20000"/>
              </a:spcAft>
              <a:buFontTx/>
              <a:buNone/>
            </a:pPr>
            <a:r>
              <a:rPr lang="pt-PT" altLang="en-US" sz="2000" dirty="0">
                <a:ea typeface="ＭＳ Ｐゴシック" panose="020B0600070205080204" pitchFamily="34" charset="-128"/>
              </a:rPr>
              <a:t>2019/20</a:t>
            </a:r>
          </a:p>
          <a:p>
            <a:pPr marL="449263" indent="0" algn="ctr" eaLnBrk="1" hangingPunct="1">
              <a:spcAft>
                <a:spcPct val="20000"/>
              </a:spcAft>
              <a:buFontTx/>
              <a:buNone/>
            </a:pPr>
            <a:r>
              <a:rPr lang="pt-PT" altLang="en-US" sz="2400" i="1" dirty="0" err="1">
                <a:ea typeface="ＭＳ Ｐゴシック" panose="020B0600070205080204" pitchFamily="34" charset="-128"/>
              </a:rPr>
              <a:t>A.J.Proença</a:t>
            </a:r>
            <a:endParaRPr lang="pt-PT" altLang="en-US" sz="2400" i="1" dirty="0">
              <a:ea typeface="ＭＳ Ｐゴシック" panose="020B0600070205080204" pitchFamily="34" charset="-128"/>
            </a:endParaRPr>
          </a:p>
          <a:p>
            <a:pPr marL="449263" indent="0" eaLnBrk="1" hangingPunct="1">
              <a:spcAft>
                <a:spcPct val="20000"/>
              </a:spcAft>
              <a:buFontTx/>
              <a:buNone/>
            </a:pPr>
            <a:endParaRPr lang="pt-PT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449263" indent="0" algn="ctr" eaLnBrk="1" hangingPunct="1">
              <a:spcAft>
                <a:spcPct val="20000"/>
              </a:spcAft>
              <a:buFontTx/>
              <a:buNone/>
            </a:pPr>
            <a:r>
              <a:rPr lang="pt-PT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Tema</a:t>
            </a:r>
          </a:p>
          <a:p>
            <a:pPr marL="449263" lvl="1" indent="0" algn="ctr" eaLnBrk="1" hangingPunct="1">
              <a:spcAft>
                <a:spcPct val="20000"/>
              </a:spcAft>
              <a:buFontTx/>
              <a:buNone/>
            </a:pPr>
            <a:r>
              <a:rPr lang="pt-PT" altLang="en-US" sz="2400" b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Avaliação de Desempenho (IA-32)</a:t>
            </a:r>
            <a:endParaRPr lang="en-US" altLang="en-US" dirty="0">
              <a:solidFill>
                <a:schemeClr val="accent1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7F4E0303-53AC-AD40-8EEC-B87C9045E3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sz="2000" dirty="0" err="1">
                <a:ea typeface="ＭＳ Ｐゴシック" panose="020B0600070205080204" pitchFamily="34" charset="-128"/>
              </a:rPr>
              <a:t>Avaliação</a:t>
            </a:r>
            <a:r>
              <a:rPr lang="en-US" altLang="en-US" sz="2000" dirty="0"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Desempenho</a:t>
            </a:r>
            <a:r>
              <a:rPr lang="en-US" altLang="en-US" sz="2000" dirty="0">
                <a:ea typeface="ＭＳ Ｐゴシック" panose="020B0600070205080204" pitchFamily="34" charset="-128"/>
              </a:rPr>
              <a:t> no IA-32</a:t>
            </a:r>
            <a:r>
              <a:rPr lang="en-US" altLang="en-US" sz="2000" b="0" dirty="0">
                <a:ea typeface="ＭＳ Ｐゴシック" panose="020B0600070205080204" pitchFamily="34" charset="-128"/>
              </a:rPr>
              <a:t> (1)</a:t>
            </a: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1A74F415-1B63-8642-A25F-A46B1670B2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35975" cy="4525962"/>
          </a:xfrm>
        </p:spPr>
        <p:txBody>
          <a:bodyPr/>
          <a:lstStyle/>
          <a:p>
            <a:pPr marL="533400" indent="-533400" eaLnBrk="1" hangingPunct="1">
              <a:spcAft>
                <a:spcPct val="70000"/>
              </a:spcAft>
              <a:buFontTx/>
              <a:buNone/>
            </a:pPr>
            <a:r>
              <a:rPr lang="pt-PT" altLang="en-US" sz="2600" b="1">
                <a:ea typeface="ＭＳ Ｐゴシック" panose="020B0600070205080204" pitchFamily="34" charset="-128"/>
              </a:rPr>
              <a:t>Estrutura do tema Avaliação de Desempenho (IA-32)</a:t>
            </a:r>
          </a:p>
          <a:p>
            <a:pPr marL="952500" lvl="1" indent="-495300" eaLnBrk="1" hangingPunct="1">
              <a:buFontTx/>
              <a:buAutoNum type="arabicPeriod"/>
            </a:pPr>
            <a:endParaRPr lang="pt-PT" altLang="en-US" sz="160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ea typeface="ＭＳ Ｐゴシック" panose="020B0600070205080204" pitchFamily="34" charset="-128"/>
              </a:rPr>
              <a:t>A avaliação de sistemas de computação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Técnicas de otimização de código (IM)</a:t>
            </a:r>
            <a:endParaRPr lang="en-US" altLang="en-US">
              <a:solidFill>
                <a:srgbClr val="7F7F7F"/>
              </a:solidFill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Técnicas de otimização de </a:t>
            </a:r>
            <a:r>
              <a:rPr lang="pt-PT" altLang="en-US" i="1">
                <a:solidFill>
                  <a:srgbClr val="7F7F7F"/>
                </a:solidFill>
                <a:ea typeface="ＭＳ Ｐゴシック" panose="020B0600070205080204" pitchFamily="34" charset="-128"/>
              </a:rPr>
              <a:t>hardware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Técnicas de otimização de código (DM)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Outras técnicas de otimização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Medição de tempos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uiExpand="1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>
            <a:extLst>
              <a:ext uri="{FF2B5EF4-FFF2-40B4-BE49-F238E27FC236}">
                <a16:creationId xmlns:a16="http://schemas.microsoft.com/office/drawing/2014/main" id="{0D591269-B478-524E-8AAC-693ABA2539F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557338"/>
            <a:ext cx="8207375" cy="515778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"</a:t>
            </a:r>
            <a:r>
              <a:rPr lang="pt-PT" altLang="en-US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Análise do desempenho</a:t>
            </a: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": para quê?</a:t>
            </a:r>
          </a:p>
          <a:p>
            <a:pPr lvl="1" eaLnBrk="1" hangingPunct="1">
              <a:lnSpc>
                <a:spcPct val="120000"/>
              </a:lnSpc>
              <a:spcBef>
                <a:spcPct val="30000"/>
              </a:spcBef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para avaliar Sistemas de Computação</a:t>
            </a:r>
          </a:p>
          <a:p>
            <a:pPr lvl="2" eaLnBrk="1" hangingPunct="1"/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identificação de métricas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latência/tempos, velocidade, ...</a:t>
            </a:r>
            <a:endParaRPr lang="pt-PT" altLang="en-US" sz="28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ligação entre métricas e fatores na arquitetura que influenciam o desempenho de uma PU/núcleo</a:t>
            </a:r>
          </a:p>
          <a:p>
            <a:pPr lvl="4" eaLnBrk="1" hangingPunct="1">
              <a:lnSpc>
                <a:spcPct val="120000"/>
              </a:lnSpc>
              <a:buFontTx/>
              <a:buNone/>
            </a:pPr>
            <a:r>
              <a:rPr lang="pt-PT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Core</a:t>
            </a:r>
            <a:r>
              <a:rPr lang="pt-PT" altLang="en-US" sz="2600" b="1" baseline="-10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time</a:t>
            </a:r>
            <a:r>
              <a:rPr lang="pt-PT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= </a:t>
            </a:r>
            <a:r>
              <a:rPr lang="pt-PT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Nº</a:t>
            </a:r>
            <a:r>
              <a:rPr lang="pt-PT" altLang="en-US" sz="2600" b="1" baseline="-10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instr</a:t>
            </a:r>
            <a:r>
              <a:rPr lang="pt-PT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* </a:t>
            </a:r>
            <a:r>
              <a:rPr lang="pt-PT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Time</a:t>
            </a:r>
            <a:r>
              <a:rPr lang="pt-PT" altLang="en-US" sz="2600" b="1" baseline="-25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average</a:t>
            </a:r>
            <a:r>
              <a:rPr lang="pt-PT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/</a:t>
            </a:r>
            <a:r>
              <a:rPr lang="pt-PT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Instruction</a:t>
            </a:r>
            <a:endParaRPr lang="pt-PT" altLang="en-US" sz="2600" b="1" i="1" baseline="-100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							</a:t>
            </a:r>
            <a:r>
              <a:rPr lang="pt-PT" altLang="en-US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	       </a:t>
            </a: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e . . .</a:t>
            </a:r>
          </a:p>
          <a:p>
            <a:pPr lvl="1" eaLnBrk="1" hangingPunct="1">
              <a:lnSpc>
                <a:spcPct val="120000"/>
              </a:lnSpc>
              <a:spcBef>
                <a:spcPct val="0"/>
              </a:spcBef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... construi-los mais rápidos</a:t>
            </a:r>
          </a:p>
          <a:p>
            <a:pPr lvl="1" eaLnBrk="1" hangingPunct="1">
              <a:lnSpc>
                <a:spcPct val="120000"/>
              </a:lnSpc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... </a:t>
            </a:r>
            <a:r>
              <a:rPr lang="pt-PT" altLang="en-US" b="1" u="sng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melhorar a eficiência de execução de </a:t>
            </a:r>
            <a:r>
              <a:rPr lang="pt-PT" altLang="en-US" b="1" i="1" u="sng" dirty="0" err="1">
                <a:solidFill>
                  <a:srgbClr val="000099"/>
                </a:solidFill>
                <a:ea typeface="ＭＳ Ｐゴシック" panose="020B0600070205080204" pitchFamily="34" charset="-128"/>
              </a:rPr>
              <a:t>app’s</a:t>
            </a:r>
            <a:endParaRPr lang="pt-PT" altLang="en-US" b="1" i="1" u="sng" dirty="0">
              <a:solidFill>
                <a:srgbClr val="000099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8194" name="Rectangle 15">
            <a:extLst>
              <a:ext uri="{FF2B5EF4-FFF2-40B4-BE49-F238E27FC236}">
                <a16:creationId xmlns:a16="http://schemas.microsoft.com/office/drawing/2014/main" id="{386B6018-9ED7-D448-8DD3-85275FECB834}"/>
              </a:ext>
            </a:extLst>
          </p:cNvPr>
          <p:cNvSpPr>
            <a:spLocks noChangeArrowheads="1"/>
          </p:cNvSpPr>
          <p:nvPr>
            <p:ph type="title"/>
          </p:nvPr>
        </p:nvSpPr>
        <p:spPr>
          <a:xfrm>
            <a:off x="395288" y="333375"/>
            <a:ext cx="8302625" cy="792163"/>
          </a:xfrm>
          <a:noFill/>
        </p:spPr>
        <p:txBody>
          <a:bodyPr/>
          <a:lstStyle/>
          <a:p>
            <a:pPr algn="l" eaLnBrk="1" hangingPunct="1"/>
            <a:r>
              <a:rPr lang="pt-BR" altLang="en-US" sz="2000" dirty="0">
                <a:ea typeface="ＭＳ Ｐゴシック" panose="020B0600070205080204" pitchFamily="34" charset="-128"/>
              </a:rPr>
              <a:t>Análise do desempenho</a:t>
            </a:r>
            <a:br>
              <a:rPr lang="pt-BR" altLang="en-US" sz="2000" dirty="0">
                <a:ea typeface="ＭＳ Ｐゴシック" panose="020B0600070205080204" pitchFamily="34" charset="-128"/>
              </a:rPr>
            </a:br>
            <a:r>
              <a:rPr lang="pt-BR" altLang="en-US" sz="2000" dirty="0">
                <a:ea typeface="ＭＳ Ｐゴシック" panose="020B0600070205080204" pitchFamily="34" charset="-128"/>
              </a:rPr>
              <a:t>na execução de aplicações </a:t>
            </a:r>
            <a:r>
              <a:rPr lang="pt-BR" altLang="en-US" sz="2000" b="0" dirty="0">
                <a:ea typeface="ＭＳ Ｐゴシック" panose="020B0600070205080204" pitchFamily="34" charset="-128"/>
              </a:rPr>
              <a:t>(1)</a:t>
            </a:r>
            <a:endParaRPr lang="en-US" altLang="en-US" sz="2000" b="0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C46B9E-EDA1-B745-AC8D-A9C06428F8AC}"/>
              </a:ext>
            </a:extLst>
          </p:cNvPr>
          <p:cNvSpPr txBox="1"/>
          <p:nvPr/>
        </p:nvSpPr>
        <p:spPr>
          <a:xfrm>
            <a:off x="4978896" y="4255134"/>
            <a:ext cx="3600400" cy="492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pt-PT" altLang="en-US" sz="2600" b="1" kern="0" dirty="0">
                <a:solidFill>
                  <a:srgbClr val="800000"/>
                </a:solidFill>
                <a:latin typeface="Arial"/>
              </a:rPr>
              <a:t>CPI * </a:t>
            </a:r>
            <a:r>
              <a:rPr lang="pt-PT" altLang="en-US" sz="2600" b="1" kern="0" dirty="0" err="1">
                <a:solidFill>
                  <a:srgbClr val="800000"/>
                </a:solidFill>
                <a:latin typeface="Arial"/>
              </a:rPr>
              <a:t>T</a:t>
            </a:r>
            <a:r>
              <a:rPr lang="pt-PT" altLang="en-US" sz="2600" b="1" i="1" kern="0" baseline="-10000" dirty="0" err="1">
                <a:solidFill>
                  <a:srgbClr val="800000"/>
                </a:solidFill>
                <a:latin typeface="Arial"/>
              </a:rPr>
              <a:t>clock</a:t>
            </a:r>
            <a:endParaRPr lang="en-PT" dirty="0"/>
          </a:p>
        </p:txBody>
      </p:sp>
    </p:spTree>
    <p:extLst>
      <p:ext uri="{BB962C8B-B14F-4D97-AF65-F5344CB8AC3E}">
        <p14:creationId xmlns:p14="http://schemas.microsoft.com/office/powerpoint/2010/main" val="11890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80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80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800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uiExpand="1" build="p" bldLvl="2" autoUpdateAnimBg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>
            <a:extLst>
              <a:ext uri="{FF2B5EF4-FFF2-40B4-BE49-F238E27FC236}">
                <a16:creationId xmlns:a16="http://schemas.microsoft.com/office/drawing/2014/main" id="{A111F662-FD4D-AC47-85CA-2B2563770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913" y="1655589"/>
            <a:ext cx="9082087" cy="5157787"/>
          </a:xfrm>
        </p:spPr>
        <p:txBody>
          <a:bodyPr/>
          <a:lstStyle/>
          <a:p>
            <a:pPr marL="174625" indent="-174625" eaLnBrk="1" hangingPunct="1">
              <a:lnSpc>
                <a:spcPct val="90000"/>
              </a:lnSpc>
              <a:buFontTx/>
              <a:buNone/>
            </a:pPr>
            <a:r>
              <a:rPr lang="pt-PT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	Análise dos componentes da fórmula:</a:t>
            </a:r>
          </a:p>
          <a:p>
            <a:pPr marL="614363" lvl="1" indent="-260350" eaLnBrk="1" hangingPunct="1">
              <a:lnSpc>
                <a:spcPct val="90000"/>
              </a:lnSpc>
              <a:spcBef>
                <a:spcPct val="15000"/>
              </a:spcBef>
            </a:pPr>
            <a:r>
              <a:rPr lang="pt-PT" altLang="en-US" sz="2400" b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Core</a:t>
            </a:r>
            <a:r>
              <a:rPr lang="pt-PT" altLang="en-US" sz="2400" b="1" baseline="-10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time</a:t>
            </a:r>
            <a:endParaRPr lang="pt-PT" altLang="en-US" sz="2400" b="1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987425" lvl="2" indent="-193675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tempo de execução na PU/</a:t>
            </a:r>
            <a:r>
              <a:rPr lang="pt-PT" altLang="en-US" sz="2200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core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, inclui acessos à memória, ...</a:t>
            </a:r>
          </a:p>
          <a:p>
            <a:pPr marL="614363" lvl="1" indent="-260350" eaLnBrk="1" hangingPunct="1">
              <a:lnSpc>
                <a:spcPct val="90000"/>
              </a:lnSpc>
              <a:spcBef>
                <a:spcPct val="15000"/>
              </a:spcBef>
            </a:pPr>
            <a:r>
              <a:rPr lang="pt-PT" altLang="en-US" sz="2400" b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Nº</a:t>
            </a:r>
            <a:r>
              <a:rPr lang="pt-PT" altLang="en-US" sz="2400" b="1" baseline="-10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instr</a:t>
            </a:r>
            <a:endParaRPr lang="pt-PT" altLang="en-US" sz="2200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987425" lvl="2" indent="-193675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u="sng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efetivamente executadas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; depende essencialmente de:</a:t>
            </a: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eficiência do compilador</a:t>
            </a: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do </a:t>
            </a:r>
            <a:r>
              <a:rPr lang="pt-PT" altLang="en-US" i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instruction</a:t>
            </a:r>
            <a:r>
              <a:rPr lang="pt-PT" altLang="en-US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set</a:t>
            </a:r>
          </a:p>
          <a:p>
            <a:pPr marL="614363" lvl="1" indent="-260350" eaLnBrk="1" hangingPunct="1">
              <a:lnSpc>
                <a:spcPct val="90000"/>
              </a:lnSpc>
              <a:spcBef>
                <a:spcPct val="15000"/>
              </a:spcBef>
            </a:pPr>
            <a:r>
              <a:rPr lang="pt-PT" altLang="en-US" sz="2400" b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CPI </a:t>
            </a:r>
            <a:r>
              <a:rPr lang="pt-PT" altLang="en-US" sz="2000" b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b="1" i="1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C</a:t>
            </a:r>
            <a:r>
              <a:rPr lang="pt-PT" altLang="en-US" sz="2000" i="1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lock-cycles</a:t>
            </a:r>
            <a:r>
              <a:rPr lang="pt-PT" altLang="en-US" sz="2000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b="1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P</a:t>
            </a:r>
            <a:r>
              <a:rPr lang="pt-PT" altLang="en-US" sz="2000" i="1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er </a:t>
            </a:r>
            <a:r>
              <a:rPr lang="pt-PT" altLang="en-US" sz="2000" b="1" i="1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I</a:t>
            </a:r>
            <a:r>
              <a:rPr lang="pt-PT" altLang="en-US" sz="2000" i="1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nstruction</a:t>
            </a:r>
            <a:r>
              <a:rPr lang="pt-PT" altLang="en-US" sz="2000" b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987425" lvl="2" indent="-193675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u="sng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tempo médio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pt-PT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exec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1 </a:t>
            </a:r>
            <a:r>
              <a:rPr lang="pt-PT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instr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, em ciclos; depende essencial/:</a:t>
            </a:r>
            <a:endParaRPr lang="pt-PT" altLang="en-US" sz="2200" i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complexidade da instrução (e acessos à memória ...)</a:t>
            </a: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paralelismo na execução de instruções</a:t>
            </a:r>
          </a:p>
          <a:p>
            <a:pPr marL="614363" lvl="1" indent="-260350" eaLnBrk="1" hangingPunct="1">
              <a:lnSpc>
                <a:spcPct val="90000"/>
              </a:lnSpc>
              <a:spcBef>
                <a:spcPct val="15000"/>
              </a:spcBef>
            </a:pPr>
            <a:r>
              <a:rPr lang="pt-PT" altLang="en-US" sz="2400" b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T</a:t>
            </a:r>
            <a:r>
              <a:rPr lang="pt-PT" altLang="en-US" sz="2400" b="1" i="1" baseline="-10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clock</a:t>
            </a:r>
            <a:endParaRPr lang="pt-PT" altLang="en-US" sz="2400" b="1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987425" lvl="2" indent="-193675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período do </a:t>
            </a:r>
            <a:r>
              <a:rPr lang="pt-PT" altLang="en-US" sz="2200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clock</a:t>
            </a:r>
            <a:r>
              <a:rPr lang="pt-PT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; depende essencialmente de:</a:t>
            </a: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complexidade da instrução e/ou sua subdivisão </a:t>
            </a: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pipeline</a:t>
            </a: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1349375" lvl="3" indent="-182563" eaLnBrk="1" hangingPunct="1">
              <a:lnSpc>
                <a:spcPct val="80000"/>
              </a:lnSpc>
              <a:spcBef>
                <a:spcPct val="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microeletrónica</a:t>
            </a:r>
          </a:p>
        </p:txBody>
      </p:sp>
      <p:sp>
        <p:nvSpPr>
          <p:cNvPr id="10242" name="Rectangle 4">
            <a:extLst>
              <a:ext uri="{FF2B5EF4-FFF2-40B4-BE49-F238E27FC236}">
                <a16:creationId xmlns:a16="http://schemas.microsoft.com/office/drawing/2014/main" id="{7C43E7C9-CC74-0F47-96B1-B3FEB98227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792162"/>
          </a:xfrm>
        </p:spPr>
        <p:txBody>
          <a:bodyPr/>
          <a:lstStyle/>
          <a:p>
            <a:pPr algn="l" eaLnBrk="1" hangingPunct="1"/>
            <a:r>
              <a:rPr lang="pt-BR" altLang="en-US" sz="2000" dirty="0" err="1">
                <a:ea typeface="ＭＳ Ｐゴシック" panose="020B0600070205080204" pitchFamily="34" charset="-128"/>
              </a:rPr>
              <a:t>Core</a:t>
            </a:r>
            <a:r>
              <a:rPr lang="pt-BR" altLang="en-US" sz="2800" baseline="-25000" dirty="0" err="1">
                <a:ea typeface="ＭＳ Ｐゴシック" panose="020B0600070205080204" pitchFamily="34" charset="-128"/>
              </a:rPr>
              <a:t>time</a:t>
            </a:r>
            <a:r>
              <a:rPr lang="pt-BR" altLang="en-US" sz="2000" dirty="0">
                <a:ea typeface="ＭＳ Ｐゴシック" panose="020B0600070205080204" pitchFamily="34" charset="-128"/>
              </a:rPr>
              <a:t> = </a:t>
            </a:r>
            <a:r>
              <a:rPr lang="pt-BR" altLang="en-US" sz="2000" dirty="0" err="1">
                <a:ea typeface="ＭＳ Ｐゴシック" panose="020B0600070205080204" pitchFamily="34" charset="-128"/>
              </a:rPr>
              <a:t>Nº</a:t>
            </a:r>
            <a:r>
              <a:rPr lang="pt-BR" altLang="en-US" sz="2800" baseline="-25000" dirty="0" err="1">
                <a:ea typeface="ＭＳ Ｐゴシック" panose="020B0600070205080204" pitchFamily="34" charset="-128"/>
              </a:rPr>
              <a:t>instr</a:t>
            </a:r>
            <a:r>
              <a:rPr lang="pt-BR" altLang="en-US" sz="2800" baseline="-25000" dirty="0">
                <a:ea typeface="ＭＳ Ｐゴシック" panose="020B0600070205080204" pitchFamily="34" charset="-128"/>
              </a:rPr>
              <a:t> </a:t>
            </a:r>
            <a:r>
              <a:rPr lang="pt-BR" altLang="en-US" sz="2000" dirty="0">
                <a:ea typeface="ＭＳ Ｐゴシック" panose="020B0600070205080204" pitchFamily="34" charset="-128"/>
              </a:rPr>
              <a:t>* CPI * </a:t>
            </a:r>
            <a:r>
              <a:rPr lang="pt-BR" altLang="en-US" sz="2000" dirty="0" err="1">
                <a:ea typeface="ＭＳ Ｐゴシック" panose="020B0600070205080204" pitchFamily="34" charset="-128"/>
              </a:rPr>
              <a:t>T</a:t>
            </a:r>
            <a:r>
              <a:rPr lang="pt-BR" altLang="en-US" sz="2800" baseline="-25000" dirty="0" err="1">
                <a:ea typeface="ＭＳ Ｐゴシック" panose="020B0600070205080204" pitchFamily="34" charset="-128"/>
              </a:rPr>
              <a:t>clock</a:t>
            </a:r>
            <a:endParaRPr lang="en-US" altLang="en-US" sz="2800" baseline="-25000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8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89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689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89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896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6896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6896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896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6896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6896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6896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2" grpId="0" build="p" bldLvl="2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4">
            <a:extLst>
              <a:ext uri="{FF2B5EF4-FFF2-40B4-BE49-F238E27FC236}">
                <a16:creationId xmlns:a16="http://schemas.microsoft.com/office/drawing/2014/main" id="{801BADE0-4595-AF4F-9B76-C5D5197CC0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92163"/>
          </a:xfrm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do desempenho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na execução de aplicações </a:t>
            </a:r>
            <a:r>
              <a:rPr lang="pt-BR" altLang="en-US" sz="2000" b="0">
                <a:ea typeface="ＭＳ Ｐゴシック" panose="020B0600070205080204" pitchFamily="34" charset="-128"/>
              </a:rPr>
              <a:t>(2)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56674" name="Rectangle 2">
            <a:extLst>
              <a:ext uri="{FF2B5EF4-FFF2-40B4-BE49-F238E27FC236}">
                <a16:creationId xmlns:a16="http://schemas.microsoft.com/office/drawing/2014/main" id="{D999E5CD-F8CD-BF44-9845-23BF7959CB2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700213"/>
            <a:ext cx="8675687" cy="4724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"</a:t>
            </a:r>
            <a:r>
              <a:rPr lang="pt-PT" altLang="en-US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Análise do desempenho</a:t>
            </a: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": para quê?</a:t>
            </a:r>
          </a:p>
          <a:p>
            <a:pPr lvl="1" eaLnBrk="1" hangingPunct="1">
              <a:lnSpc>
                <a:spcPct val="120000"/>
              </a:lnSpc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... </a:t>
            </a:r>
            <a:r>
              <a:rPr lang="pt-PT" altLang="en-US" b="1" u="sng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melhorar a eficiência de execução de </a:t>
            </a:r>
            <a:r>
              <a:rPr lang="pt-PT" altLang="en-US" b="1" i="1" u="sng" dirty="0" err="1">
                <a:solidFill>
                  <a:srgbClr val="000099"/>
                </a:solidFill>
                <a:ea typeface="ＭＳ Ｐゴシック" panose="020B0600070205080204" pitchFamily="34" charset="-128"/>
              </a:rPr>
              <a:t>app’s</a:t>
            </a:r>
            <a:endParaRPr lang="pt-PT" altLang="en-US" b="1" u="sng" dirty="0">
              <a:solidFill>
                <a:srgbClr val="000099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análise de técnicas de otimização do código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solidFill>
                  <a:schemeClr val="bg2"/>
                </a:solidFill>
                <a:ea typeface="ＭＳ Ｐゴシック" panose="020B0600070205080204" pitchFamily="34" charset="-128"/>
              </a:rPr>
              <a:t>algoritmo + estrutura de dados</a:t>
            </a:r>
            <a:r>
              <a:rPr lang="pt-PT" altLang="en-US" sz="2000" dirty="0">
                <a:ea typeface="ＭＳ Ｐゴシック" panose="020B0600070205080204" pitchFamily="34" charset="-128"/>
              </a:rPr>
              <a:t> / </a:t>
            </a:r>
            <a:r>
              <a:rPr lang="pt-PT" altLang="en-US" sz="20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codificação / compilação</a:t>
            </a:r>
            <a:endParaRPr lang="pt-PT" altLang="en-US" sz="2000" i="1" dirty="0">
              <a:ea typeface="ＭＳ Ｐゴシック" panose="020B0600070205080204" pitchFamily="34" charset="-128"/>
            </a:endParaRP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compromisso entre legibilidade e eficiência...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potencialidades e limitações dos compiladores...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técnicas independentes / dependentes da máquina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uso de </a:t>
            </a:r>
            <a:r>
              <a:rPr lang="pt-PT" altLang="en-US" sz="2000" i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code</a:t>
            </a:r>
            <a:r>
              <a:rPr lang="pt-PT" altLang="en-US" sz="2000" i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i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profilers</a:t>
            </a:r>
            <a:endParaRPr lang="pt-PT" altLang="en-US" sz="2000" i="1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técnicas de medição de tempos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escala microscópica / macroscópica</a:t>
            </a: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uso de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cycle</a:t>
            </a:r>
            <a:r>
              <a:rPr lang="pt-PT" altLang="en-US" sz="2000" i="1" dirty="0">
                <a:ea typeface="ＭＳ Ｐゴシック" panose="020B0600070205080204" pitchFamily="34" charset="-128"/>
              </a:rPr>
              <a:t>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counters</a:t>
            </a:r>
            <a:r>
              <a:rPr lang="pt-PT" altLang="en-US" sz="2000" dirty="0">
                <a:ea typeface="ＭＳ Ｐゴシック" panose="020B0600070205080204" pitchFamily="34" charset="-128"/>
              </a:rPr>
              <a:t> /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interval</a:t>
            </a:r>
            <a:r>
              <a:rPr lang="pt-PT" altLang="en-US" sz="2000" i="1" dirty="0">
                <a:ea typeface="ＭＳ Ｐゴシック" panose="020B0600070205080204" pitchFamily="34" charset="-128"/>
              </a:rPr>
              <a:t>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counting</a:t>
            </a:r>
            <a:endParaRPr lang="pt-PT" altLang="en-US" sz="2000" dirty="0">
              <a:ea typeface="ＭＳ Ｐゴシック" panose="020B0600070205080204" pitchFamily="34" charset="-128"/>
            </a:endParaRPr>
          </a:p>
          <a:p>
            <a:pPr lvl="3" eaLnBrk="1" hangingPunct="1"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métodos de medição confiável de tempos de execução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5B3B0638-5659-9640-B8FF-4923AF8EB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6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6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6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6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6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66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66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5667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5667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667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 build="p" bldLvl="2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79295C56-C93B-9E48-9096-F9F23A6E12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Potencialidades e limitações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dos compiladores</a:t>
            </a:r>
            <a:r>
              <a:rPr lang="pt-BR" altLang="en-US" sz="2000" b="0">
                <a:ea typeface="ＭＳ Ｐゴシック" panose="020B0600070205080204" pitchFamily="34" charset="-128"/>
              </a:rPr>
              <a:t> (1)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86371" name="Rectangle 3">
            <a:extLst>
              <a:ext uri="{FF2B5EF4-FFF2-40B4-BE49-F238E27FC236}">
                <a16:creationId xmlns:a16="http://schemas.microsoft.com/office/drawing/2014/main" id="{EC489BFD-451F-9A4B-A9FE-1F8B0BEA0EE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1557338"/>
            <a:ext cx="8496300" cy="4724400"/>
          </a:xfrm>
        </p:spPr>
        <p:txBody>
          <a:bodyPr/>
          <a:lstStyle/>
          <a:p>
            <a:pPr lvl="1" eaLnBrk="1" hangingPunct="1">
              <a:lnSpc>
                <a:spcPct val="110000"/>
              </a:lnSpc>
              <a:spcBef>
                <a:spcPct val="10000"/>
              </a:spcBef>
              <a:spcAft>
                <a:spcPct val="20000"/>
              </a:spcAft>
            </a:pPr>
            <a:r>
              <a:rPr lang="pt-PT" altLang="en-US" b="1">
                <a:solidFill>
                  <a:srgbClr val="000099"/>
                </a:solidFill>
                <a:ea typeface="ＭＳ Ｐゴシック" panose="020B0600070205080204" pitchFamily="34" charset="-128"/>
              </a:rPr>
              <a:t>um compilador moderno já inclui técnicas que</a:t>
            </a:r>
            <a:endParaRPr lang="pt-PT" altLang="en-US" b="1" u="sng">
              <a:solidFill>
                <a:srgbClr val="000099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85000"/>
              </a:lnSpc>
              <a:spcBef>
                <a:spcPts val="738"/>
              </a:spcBef>
            </a:pP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exploram oportunidades para simplificar expressões</a:t>
            </a:r>
          </a:p>
          <a:p>
            <a:pPr lvl="2" eaLnBrk="1" hangingPunct="1">
              <a:lnSpc>
                <a:spcPct val="85000"/>
              </a:lnSpc>
              <a:spcBef>
                <a:spcPts val="738"/>
              </a:spcBef>
            </a:pP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usam um único cálculo de expressão em vários locais</a:t>
            </a:r>
          </a:p>
          <a:p>
            <a:pPr lvl="2" eaLnBrk="1" hangingPunct="1">
              <a:lnSpc>
                <a:spcPct val="85000"/>
              </a:lnSpc>
              <a:spcBef>
                <a:spcPts val="738"/>
              </a:spcBef>
            </a:pP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reduzem o nº de vezes que um cálculo é efetuado</a:t>
            </a:r>
          </a:p>
          <a:p>
            <a:pPr lvl="2" eaLnBrk="1" hangingPunct="1">
              <a:lnSpc>
                <a:spcPct val="85000"/>
              </a:lnSpc>
              <a:spcBef>
                <a:spcPts val="738"/>
              </a:spcBef>
            </a:pP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tiram partido de algoritmos sofisticados para</a:t>
            </a:r>
          </a:p>
          <a:p>
            <a:pPr lvl="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000">
                <a:ea typeface="ＭＳ Ｐゴシック" panose="020B0600070205080204" pitchFamily="34" charset="-128"/>
              </a:rPr>
              <a:t>alocação eficiente dos registos</a:t>
            </a:r>
          </a:p>
          <a:p>
            <a:pPr lvl="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000">
                <a:ea typeface="ＭＳ Ｐゴシック" panose="020B0600070205080204" pitchFamily="34" charset="-128"/>
              </a:rPr>
              <a:t>seleção e ordenação de código</a:t>
            </a:r>
          </a:p>
          <a:p>
            <a:pPr lvl="2" eaLnBrk="1" hangingPunct="1">
              <a:lnSpc>
                <a:spcPct val="85000"/>
              </a:lnSpc>
              <a:spcBef>
                <a:spcPts val="1263"/>
              </a:spcBef>
            </a:pPr>
            <a:r>
              <a:rPr lang="pt-PT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... </a:t>
            </a:r>
            <a:r>
              <a:rPr lang="pt-PT" altLang="en-US" sz="2200" b="1">
                <a:solidFill>
                  <a:srgbClr val="800000"/>
                </a:solidFill>
                <a:ea typeface="ＭＳ Ｐゴシック" panose="020B0600070205080204" pitchFamily="34" charset="-128"/>
              </a:rPr>
              <a:t>mas</a:t>
            </a: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 está limitado por certos fatores, tais como</a:t>
            </a:r>
          </a:p>
          <a:p>
            <a:pPr lvl="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000">
                <a:ea typeface="ＭＳ Ｐゴシック" panose="020B0600070205080204" pitchFamily="34" charset="-128"/>
              </a:rPr>
              <a:t>nunca modificar o comportamento correto do programa</a:t>
            </a:r>
          </a:p>
          <a:p>
            <a:pPr lvl="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000">
                <a:ea typeface="ＭＳ Ｐゴシック" panose="020B0600070205080204" pitchFamily="34" charset="-128"/>
              </a:rPr>
              <a:t>limitado conhecimento do programa e seu contexto</a:t>
            </a:r>
          </a:p>
          <a:p>
            <a:pPr lvl="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000">
                <a:ea typeface="ＭＳ Ｐゴシック" panose="020B0600070205080204" pitchFamily="34" charset="-128"/>
              </a:rPr>
              <a:t>necessidade de ser rápido!</a:t>
            </a:r>
          </a:p>
          <a:p>
            <a:pPr lvl="1" eaLnBrk="1" hangingPunct="1">
              <a:lnSpc>
                <a:spcPct val="110000"/>
              </a:lnSpc>
              <a:spcBef>
                <a:spcPct val="30000"/>
              </a:spcBef>
            </a:pPr>
            <a:r>
              <a:rPr lang="pt-PT" altLang="en-US" b="1">
                <a:solidFill>
                  <a:srgbClr val="000099"/>
                </a:solidFill>
                <a:ea typeface="ＭＳ Ｐゴシック" panose="020B0600070205080204" pitchFamily="34" charset="-128"/>
              </a:rPr>
              <a:t>e certas otimizações estão-lhe vedadas...</a:t>
            </a:r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206BB556-E77D-3A4A-BADF-B0ACD90DC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6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6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863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 bldLvl="2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651C0402-F8EC-0C45-80A5-25F928D6CD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3528" y="333375"/>
            <a:ext cx="8374385" cy="792163"/>
          </a:xfrm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Potencialidades e limitações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dos compiladores</a:t>
            </a:r>
            <a:r>
              <a:rPr lang="pt-BR" altLang="en-US" sz="2000" b="0">
                <a:ea typeface="ＭＳ Ｐゴシック" panose="020B0600070205080204" pitchFamily="34" charset="-128"/>
              </a:rPr>
              <a:t> (2)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88419" name="Rectangle 3">
            <a:extLst>
              <a:ext uri="{FF2B5EF4-FFF2-40B4-BE49-F238E27FC236}">
                <a16:creationId xmlns:a16="http://schemas.microsoft.com/office/drawing/2014/main" id="{CABD8FA2-CA05-0443-8093-DE384CCC851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9524" y="1446808"/>
            <a:ext cx="8812212" cy="935038"/>
          </a:xfrm>
        </p:spPr>
        <p:txBody>
          <a:bodyPr/>
          <a:lstStyle/>
          <a:p>
            <a:pPr marL="577850" lvl="1" indent="-254000" eaLnBrk="1" hangingPunct="1">
              <a:lnSpc>
                <a:spcPct val="110000"/>
              </a:lnSpc>
              <a:spcBef>
                <a:spcPct val="10000"/>
              </a:spcBef>
            </a:pPr>
            <a:r>
              <a:rPr lang="pt-PT" altLang="en-US" sz="22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exemplos de otimizações vedadas aos compiladores:</a:t>
            </a:r>
          </a:p>
          <a:p>
            <a:pPr marL="846138" lvl="2" indent="-23971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pode trocar </a:t>
            </a:r>
            <a:r>
              <a:rPr lang="pt-PT" altLang="en-US" sz="2200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twiddle1</a:t>
            </a:r>
            <a:r>
              <a:rPr lang="pt-PT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por </a:t>
            </a:r>
            <a:r>
              <a:rPr lang="pt-PT" altLang="en-US" sz="2200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twiddle2</a:t>
            </a:r>
            <a:r>
              <a:rPr lang="pt-PT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?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</a:pPr>
            <a:endParaRPr lang="pt-PT" altLang="en-US" b="1" dirty="0">
              <a:solidFill>
                <a:srgbClr val="000099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387" name="Rectangle 4">
            <a:extLst>
              <a:ext uri="{FF2B5EF4-FFF2-40B4-BE49-F238E27FC236}">
                <a16:creationId xmlns:a16="http://schemas.microsoft.com/office/drawing/2014/main" id="{9EA4DACC-6974-D649-93AD-63F157741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88421" name="Rectangle 5">
            <a:extLst>
              <a:ext uri="{FF2B5EF4-FFF2-40B4-BE49-F238E27FC236}">
                <a16:creationId xmlns:a16="http://schemas.microsoft.com/office/drawing/2014/main" id="{D1C63899-5BD9-5A4F-AE08-A72AA713E2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276475"/>
            <a:ext cx="4333875" cy="1312863"/>
          </a:xfrm>
          <a:prstGeom prst="rect">
            <a:avLst/>
          </a:prstGeom>
          <a:solidFill>
            <a:srgbClr val="CCFFCC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twiddle1(int *xp,int *yp)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{</a:t>
            </a: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*xp += *yp;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*xp += *yp;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88422" name="Rectangle 6">
            <a:extLst>
              <a:ext uri="{FF2B5EF4-FFF2-40B4-BE49-F238E27FC236}">
                <a16:creationId xmlns:a16="http://schemas.microsoft.com/office/drawing/2014/main" id="{8AA84702-6406-9D40-A739-EE1F8E777D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2276475"/>
            <a:ext cx="4333875" cy="1079500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twiddle2(int *xp,int *yp)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{</a:t>
            </a: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*xp += 2* *yp;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88423" name="Text Box 7">
            <a:extLst>
              <a:ext uri="{FF2B5EF4-FFF2-40B4-BE49-F238E27FC236}">
                <a16:creationId xmlns:a16="http://schemas.microsoft.com/office/drawing/2014/main" id="{E66CAFB8-512D-6442-9315-72E2E996A9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2250" y="3357563"/>
            <a:ext cx="3841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800">
                <a:solidFill>
                  <a:srgbClr val="800000"/>
                </a:solidFill>
              </a:rPr>
              <a:t>teste: </a:t>
            </a:r>
            <a:r>
              <a:rPr lang="pt-PT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xp</a:t>
            </a:r>
            <a:r>
              <a:rPr lang="pt-PT" altLang="en-US" sz="1800">
                <a:solidFill>
                  <a:srgbClr val="800000"/>
                </a:solidFill>
              </a:rPr>
              <a:t> igual a </a:t>
            </a:r>
            <a:r>
              <a:rPr lang="pt-PT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yp</a:t>
            </a:r>
            <a:r>
              <a:rPr lang="pt-PT" altLang="en-US" sz="1800">
                <a:solidFill>
                  <a:srgbClr val="800000"/>
                </a:solidFill>
              </a:rPr>
              <a:t>; que acontece? </a:t>
            </a:r>
            <a:endParaRPr lang="en-US" altLang="en-US" sz="1800">
              <a:solidFill>
                <a:srgbClr val="800000"/>
              </a:solidFill>
            </a:endParaRPr>
          </a:p>
        </p:txBody>
      </p:sp>
      <p:sp>
        <p:nvSpPr>
          <p:cNvPr id="188424" name="Rectangle 8">
            <a:extLst>
              <a:ext uri="{FF2B5EF4-FFF2-40B4-BE49-F238E27FC236}">
                <a16:creationId xmlns:a16="http://schemas.microsoft.com/office/drawing/2014/main" id="{B568842C-6F0D-774F-B203-A040CFFD0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4" y="3887788"/>
            <a:ext cx="8496300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901700" lvl="2" indent="-239713" eaLnBrk="1" hangingPunct="1">
              <a:lnSpc>
                <a:spcPct val="85000"/>
              </a:lnSpc>
              <a:spcBef>
                <a:spcPct val="10000"/>
              </a:spcBef>
            </a:pPr>
            <a:r>
              <a:rPr lang="pt-PT" altLang="en-US" sz="2200" dirty="0">
                <a:solidFill>
                  <a:srgbClr val="003300"/>
                </a:solidFill>
              </a:rPr>
              <a:t>pode trocar </a:t>
            </a:r>
            <a:r>
              <a:rPr lang="pt-PT" altLang="en-US" sz="2200" b="1" dirty="0">
                <a:solidFill>
                  <a:srgbClr val="003300"/>
                </a:solidFill>
                <a:latin typeface="Courier New" panose="02070309020205020404" pitchFamily="49" charset="0"/>
              </a:rPr>
              <a:t>func1</a:t>
            </a:r>
            <a:r>
              <a:rPr lang="pt-PT" altLang="en-US" sz="2200" dirty="0">
                <a:solidFill>
                  <a:srgbClr val="003300"/>
                </a:solidFill>
              </a:rPr>
              <a:t> por </a:t>
            </a:r>
            <a:r>
              <a:rPr lang="pt-PT" altLang="en-US" sz="2200" b="1" dirty="0">
                <a:solidFill>
                  <a:srgbClr val="003300"/>
                </a:solidFill>
                <a:latin typeface="Courier New" panose="02070309020205020404" pitchFamily="49" charset="0"/>
              </a:rPr>
              <a:t>func2</a:t>
            </a:r>
            <a:r>
              <a:rPr lang="pt-PT" altLang="en-US" sz="2200" dirty="0">
                <a:solidFill>
                  <a:srgbClr val="003300"/>
                </a:solidFill>
              </a:rPr>
              <a:t> ?</a:t>
            </a:r>
          </a:p>
          <a:p>
            <a:pPr lvl="1" eaLnBrk="1" hangingPunct="1">
              <a:lnSpc>
                <a:spcPct val="110000"/>
              </a:lnSpc>
              <a:spcBef>
                <a:spcPct val="10000"/>
              </a:spcBef>
            </a:pPr>
            <a:endParaRPr lang="pt-PT" altLang="en-US" b="1" dirty="0">
              <a:solidFill>
                <a:srgbClr val="000099"/>
              </a:solidFill>
            </a:endParaRPr>
          </a:p>
        </p:txBody>
      </p:sp>
      <p:sp>
        <p:nvSpPr>
          <p:cNvPr id="188425" name="Rectangle 9">
            <a:extLst>
              <a:ext uri="{FF2B5EF4-FFF2-40B4-BE49-F238E27FC236}">
                <a16:creationId xmlns:a16="http://schemas.microsoft.com/office/drawing/2014/main" id="{4F5729F7-B60F-B24B-8A5F-565C4645B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4294188"/>
            <a:ext cx="4197350" cy="1241425"/>
          </a:xfrm>
          <a:prstGeom prst="rect">
            <a:avLst/>
          </a:prstGeom>
          <a:solidFill>
            <a:srgbClr val="CCFFCC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int f(int n)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int func1(x)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{</a:t>
            </a: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return f(x)+f(x)+f(x)+f(x);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88426" name="Rectangle 10">
            <a:extLst>
              <a:ext uri="{FF2B5EF4-FFF2-40B4-BE49-F238E27FC236}">
                <a16:creationId xmlns:a16="http://schemas.microsoft.com/office/drawing/2014/main" id="{4164C651-884A-DB4E-8AC6-DDFD7A080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5256213"/>
            <a:ext cx="2422525" cy="12414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int f(int n)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int func2(x)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latin typeface="Courier New" panose="02070309020205020404" pitchFamily="49" charset="0"/>
              </a:rPr>
              <a:t>{</a:t>
            </a: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return 4*f(x);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88427" name="Text Box 11">
            <a:extLst>
              <a:ext uri="{FF2B5EF4-FFF2-40B4-BE49-F238E27FC236}">
                <a16:creationId xmlns:a16="http://schemas.microsoft.com/office/drawing/2014/main" id="{00AA227D-7E0C-ED42-B8C4-BA5D9F735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8475" y="4365625"/>
            <a:ext cx="22955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1800">
                <a:solidFill>
                  <a:srgbClr val="800000"/>
                </a:solidFill>
              </a:rPr>
              <a:t>teste: e se</a:t>
            </a:r>
            <a:r>
              <a:rPr lang="pt-PT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 f </a:t>
            </a:r>
            <a:r>
              <a:rPr lang="pt-PT" altLang="en-US" sz="1800">
                <a:solidFill>
                  <a:srgbClr val="800000"/>
                </a:solidFill>
              </a:rPr>
              <a:t>for...? </a:t>
            </a:r>
            <a:endParaRPr lang="en-US" altLang="en-US" sz="1800">
              <a:solidFill>
                <a:srgbClr val="800000"/>
              </a:solidFill>
            </a:endParaRPr>
          </a:p>
        </p:txBody>
      </p:sp>
      <p:sp>
        <p:nvSpPr>
          <p:cNvPr id="188428" name="Rectangle 12">
            <a:extLst>
              <a:ext uri="{FF2B5EF4-FFF2-40B4-BE49-F238E27FC236}">
                <a16:creationId xmlns:a16="http://schemas.microsoft.com/office/drawing/2014/main" id="{B109ED8E-11AF-5A43-8DE2-67DC37AC9B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4797425"/>
            <a:ext cx="2832100" cy="1460500"/>
          </a:xfrm>
          <a:prstGeom prst="rect">
            <a:avLst/>
          </a:prstGeom>
          <a:solidFill>
            <a:srgbClr val="FFCC99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int counter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1800" b="1">
              <a:solidFill>
                <a:srgbClr val="8000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int </a:t>
            </a: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f(int x)</a:t>
            </a:r>
            <a:endParaRPr lang="pt-PT" altLang="en-US" sz="1800" b="1">
              <a:solidFill>
                <a:srgbClr val="8000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pt-PT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{</a:t>
            </a:r>
            <a:endParaRPr lang="en-US" altLang="en-US" sz="1800" b="1">
              <a:solidFill>
                <a:srgbClr val="8000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  return counter++;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8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8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8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8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8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88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88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1" grpId="0" animBg="1"/>
      <p:bldP spid="188422" grpId="0" animBg="1"/>
      <p:bldP spid="188423" grpId="0"/>
      <p:bldP spid="188425" grpId="0" animBg="1"/>
      <p:bldP spid="188426" grpId="0" animBg="1"/>
      <p:bldP spid="188427" grpId="0"/>
      <p:bldP spid="18842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5452</TotalTime>
  <Words>608</Words>
  <Application>Microsoft Macintosh PowerPoint</Application>
  <PresentationFormat>On-screen Show (4:3)</PresentationFormat>
  <Paragraphs>109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Courier New</vt:lpstr>
      <vt:lpstr>ＭＳ Ｐゴシック</vt:lpstr>
      <vt:lpstr>Arial</vt:lpstr>
      <vt:lpstr>Default Design</vt:lpstr>
      <vt:lpstr>Sistemas de Computação</vt:lpstr>
      <vt:lpstr>Avaliação de Desempenho no IA-32 (1)</vt:lpstr>
      <vt:lpstr>Análise do desempenho na execução de aplicações (1)</vt:lpstr>
      <vt:lpstr>Coretime = Nºinstr * CPI * Tclock</vt:lpstr>
      <vt:lpstr>Análise do desempenho na execução de aplicações (2)</vt:lpstr>
      <vt:lpstr>Potencialidades e limitações dos compiladores (1)</vt:lpstr>
      <vt:lpstr>Potencialidades e limitações dos compiladores (2)</vt:lpstr>
    </vt:vector>
  </TitlesOfParts>
  <Manager/>
  <Company>DI-UMinho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Desempenho do IA32 (1,2)</dc:title>
  <dc:subject>LEI/SC</dc:subject>
  <dc:creator>Alberto Proenca</dc:creator>
  <cp:keywords/>
  <dc:description/>
  <cp:lastModifiedBy>Microsoft Office User</cp:lastModifiedBy>
  <cp:revision>301</cp:revision>
  <dcterms:created xsi:type="dcterms:W3CDTF">2011-05-20T11:07:55Z</dcterms:created>
  <dcterms:modified xsi:type="dcterms:W3CDTF">2020-04-17T16:25:35Z</dcterms:modified>
  <cp:category/>
</cp:coreProperties>
</file>