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1" r:id="rId2"/>
    <p:sldId id="296" r:id="rId3"/>
    <p:sldId id="265" r:id="rId4"/>
    <p:sldId id="298" r:id="rId5"/>
    <p:sldId id="320" r:id="rId6"/>
    <p:sldId id="321" r:id="rId7"/>
    <p:sldId id="269" r:id="rId8"/>
    <p:sldId id="270" r:id="rId9"/>
    <p:sldId id="300" r:id="rId10"/>
    <p:sldId id="304" r:id="rId11"/>
    <p:sldId id="305" r:id="rId12"/>
    <p:sldId id="317" r:id="rId13"/>
    <p:sldId id="306" r:id="rId14"/>
    <p:sldId id="307" r:id="rId15"/>
    <p:sldId id="308" r:id="rId16"/>
    <p:sldId id="309" r:id="rId17"/>
    <p:sldId id="318" r:id="rId18"/>
    <p:sldId id="319" r:id="rId19"/>
    <p:sldId id="312" r:id="rId20"/>
    <p:sldId id="313" r:id="rId21"/>
    <p:sldId id="314" r:id="rId22"/>
    <p:sldId id="315" r:id="rId23"/>
  </p:sldIdLst>
  <p:sldSz cx="9144000" cy="6858000" type="screen4x3"/>
  <p:notesSz cx="9923463" cy="6878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urier New" panose="02070309020205020404" pitchFamily="49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urier New" panose="02070309020205020404" pitchFamily="49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urier New" panose="02070309020205020404" pitchFamily="49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urier New" panose="02070309020205020404" pitchFamily="49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urier New" panose="02070309020205020404" pitchFamily="49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urier New" panose="02070309020205020404" pitchFamily="49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urier New" panose="02070309020205020404" pitchFamily="49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urier New" panose="02070309020205020404" pitchFamily="49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urier New" panose="02070309020205020404" pitchFamily="49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760C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94"/>
    <p:restoredTop sz="94708"/>
  </p:normalViewPr>
  <p:slideViewPr>
    <p:cSldViewPr>
      <p:cViewPr varScale="1">
        <p:scale>
          <a:sx n="65" d="100"/>
          <a:sy n="65" d="100"/>
        </p:scale>
        <p:origin x="216" y="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8346A82C-3421-2045-A62E-E68E13B9E8E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989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525" tIns="46762" rIns="93525" bIns="46762" numCol="1" anchor="t" anchorCtr="0" compatLnSpc="1">
            <a:prstTxWarp prst="textNoShape">
              <a:avLst/>
            </a:prstTxWarp>
          </a:bodyPr>
          <a:lstStyle>
            <a:lvl1pPr defTabSz="935038" eaLnBrk="1" hangingPunct="1">
              <a:defRPr sz="13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E9C27CD5-B3EE-B144-982C-8771C65854F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1338" y="0"/>
            <a:ext cx="4300537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525" tIns="46762" rIns="93525" bIns="46762" numCol="1" anchor="t" anchorCtr="0" compatLnSpc="1">
            <a:prstTxWarp prst="textNoShape">
              <a:avLst/>
            </a:prstTxWarp>
          </a:bodyPr>
          <a:lstStyle>
            <a:lvl1pPr algn="r" defTabSz="935038" eaLnBrk="1" hangingPunct="1">
              <a:defRPr sz="13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6" name="Rectangle 4">
            <a:extLst>
              <a:ext uri="{FF2B5EF4-FFF2-40B4-BE49-F238E27FC236}">
                <a16:creationId xmlns:a16="http://schemas.microsoft.com/office/drawing/2014/main" id="{CE2C0800-A995-9E4F-88E0-7BB7676E4ED3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34150"/>
            <a:ext cx="42989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525" tIns="46762" rIns="93525" bIns="46762" numCol="1" anchor="b" anchorCtr="0" compatLnSpc="1">
            <a:prstTxWarp prst="textNoShape">
              <a:avLst/>
            </a:prstTxWarp>
          </a:bodyPr>
          <a:lstStyle>
            <a:lvl1pPr defTabSz="935038" eaLnBrk="1" hangingPunct="1">
              <a:defRPr sz="13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7" name="Rectangle 5">
            <a:extLst>
              <a:ext uri="{FF2B5EF4-FFF2-40B4-BE49-F238E27FC236}">
                <a16:creationId xmlns:a16="http://schemas.microsoft.com/office/drawing/2014/main" id="{49B757D4-A6A3-E440-8765-038C0ECC04F2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1338" y="6534150"/>
            <a:ext cx="4300537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525" tIns="46762" rIns="93525" bIns="46762" numCol="1" anchor="b" anchorCtr="0" compatLnSpc="1">
            <a:prstTxWarp prst="textNoShape">
              <a:avLst/>
            </a:prstTxWarp>
          </a:bodyPr>
          <a:lstStyle>
            <a:lvl1pPr algn="r" defTabSz="935038" eaLnBrk="1" hangingPunct="1">
              <a:defRPr sz="1300">
                <a:latin typeface="Arial" panose="020B0604020202020204" pitchFamily="34" charset="0"/>
              </a:defRPr>
            </a:lvl1pPr>
          </a:lstStyle>
          <a:p>
            <a:fld id="{D738CFD0-85FA-8446-B676-4FEBE02DC3B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2712B051-FCC5-AA4B-B24F-9C8728324CA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0538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id="{E2532174-D059-7E42-BA78-07B6E1BFBB2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621338" y="0"/>
            <a:ext cx="4300537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D8B6F8EB-3B6E-D740-8768-D659A4D5395D}"/>
              </a:ext>
            </a:extLst>
          </p:cNvPr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3241675" y="515938"/>
            <a:ext cx="3440113" cy="2579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9" name="Rectangle 5">
            <a:extLst>
              <a:ext uri="{FF2B5EF4-FFF2-40B4-BE49-F238E27FC236}">
                <a16:creationId xmlns:a16="http://schemas.microsoft.com/office/drawing/2014/main" id="{0FCD31C0-C0F3-CE44-9890-7820A77E9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188" y="3267075"/>
            <a:ext cx="7939087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2470" name="Rectangle 6">
            <a:extLst>
              <a:ext uri="{FF2B5EF4-FFF2-40B4-BE49-F238E27FC236}">
                <a16:creationId xmlns:a16="http://schemas.microsoft.com/office/drawing/2014/main" id="{FF60C969-BF2C-A74E-8ACF-AF55289B1C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34150"/>
            <a:ext cx="430053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71" name="Rectangle 7">
            <a:extLst>
              <a:ext uri="{FF2B5EF4-FFF2-40B4-BE49-F238E27FC236}">
                <a16:creationId xmlns:a16="http://schemas.microsoft.com/office/drawing/2014/main" id="{50B0DB45-E0A2-C94E-A49F-21DABAE5309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1338" y="6534150"/>
            <a:ext cx="4300537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1" tIns="45715" rIns="91431" bIns="4571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86D4E847-C0B8-A04A-94CB-D97E62D20CE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7">
            <a:extLst>
              <a:ext uri="{FF2B5EF4-FFF2-40B4-BE49-F238E27FC236}">
                <a16:creationId xmlns:a16="http://schemas.microsoft.com/office/drawing/2014/main" id="{78BCBC26-446E-A744-B6AD-6467B4922A8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B896963-49D8-D844-900C-CF085A335CB2}" type="slidenum">
              <a:rPr lang="en-US" altLang="en-US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9371AC13-321C-DF44-A44F-79814C179A5F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DC280F97-3E35-2C4B-A1E3-82EFD966C0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>
            <a:extLst>
              <a:ext uri="{FF2B5EF4-FFF2-40B4-BE49-F238E27FC236}">
                <a16:creationId xmlns:a16="http://schemas.microsoft.com/office/drawing/2014/main" id="{335DD88D-988B-A644-B8D0-9A85A2A814D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86144AC-B886-8340-84F7-AAE9EF7B3669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91C102D1-9B24-8D46-A334-4180ACB95D43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1A782531-33A7-6048-9475-FED97E74F5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AEE6201A-C071-064E-9203-5A0FCE14E81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69F1DF8-5C43-204A-93B9-8AA4B670C005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/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EFB75977-E55B-1541-9699-5940C793C9C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DF24CC8B-1A90-B64A-9907-BD1C9C7DC5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>
            <a:extLst>
              <a:ext uri="{FF2B5EF4-FFF2-40B4-BE49-F238E27FC236}">
                <a16:creationId xmlns:a16="http://schemas.microsoft.com/office/drawing/2014/main" id="{ABBC9512-5C6B-EB4A-AFB4-0C0970467D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3669C72-F13F-7045-B47A-8C0DCE91EFE0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/>
          </a:p>
        </p:txBody>
      </p:sp>
      <p:sp>
        <p:nvSpPr>
          <p:cNvPr id="25602" name="Rectangle 2">
            <a:extLst>
              <a:ext uri="{FF2B5EF4-FFF2-40B4-BE49-F238E27FC236}">
                <a16:creationId xmlns:a16="http://schemas.microsoft.com/office/drawing/2014/main" id="{356095F5-9929-424B-A274-47345AFF548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FB602500-C05F-2C4A-A85E-D5DDFF6B73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>
            <a:extLst>
              <a:ext uri="{FF2B5EF4-FFF2-40B4-BE49-F238E27FC236}">
                <a16:creationId xmlns:a16="http://schemas.microsoft.com/office/drawing/2014/main" id="{6352A7C4-2DCB-744B-AEF4-5B854466B8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E7B6D66-6964-E44F-8CFB-DA6D75B8C327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/>
          </a:p>
        </p:txBody>
      </p:sp>
      <p:sp>
        <p:nvSpPr>
          <p:cNvPr id="27650" name="Rectangle 2">
            <a:extLst>
              <a:ext uri="{FF2B5EF4-FFF2-40B4-BE49-F238E27FC236}">
                <a16:creationId xmlns:a16="http://schemas.microsoft.com/office/drawing/2014/main" id="{5D32D4AE-6B4B-4744-8882-40D0E3811D7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4B7DF1CB-7FE4-5C46-9CE7-F7F5A75E18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>
            <a:extLst>
              <a:ext uri="{FF2B5EF4-FFF2-40B4-BE49-F238E27FC236}">
                <a16:creationId xmlns:a16="http://schemas.microsoft.com/office/drawing/2014/main" id="{005A805B-83C4-1F4A-89F5-C0B14700D93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F9433DB-BCF3-654D-A4EC-7B557E18C69E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/>
          </a:p>
        </p:txBody>
      </p:sp>
      <p:sp>
        <p:nvSpPr>
          <p:cNvPr id="29698" name="Rectangle 2">
            <a:extLst>
              <a:ext uri="{FF2B5EF4-FFF2-40B4-BE49-F238E27FC236}">
                <a16:creationId xmlns:a16="http://schemas.microsoft.com/office/drawing/2014/main" id="{3DA1C6C6-0FE2-6349-ADDD-EE97B142390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D43D23F5-90C6-A145-A8CF-A7B5AFFA39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>
            <a:extLst>
              <a:ext uri="{FF2B5EF4-FFF2-40B4-BE49-F238E27FC236}">
                <a16:creationId xmlns:a16="http://schemas.microsoft.com/office/drawing/2014/main" id="{0D8F0EE8-04BC-AA4A-AD13-FCF81AB2931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3B275B3-F456-024A-8A2D-330A44CD6376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  <p:sp>
        <p:nvSpPr>
          <p:cNvPr id="31746" name="Rectangle 2">
            <a:extLst>
              <a:ext uri="{FF2B5EF4-FFF2-40B4-BE49-F238E27FC236}">
                <a16:creationId xmlns:a16="http://schemas.microsoft.com/office/drawing/2014/main" id="{D734B84E-98F1-A745-9B61-6B37A6DBA817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2D02A67F-C6D6-E744-9E22-56AAF7029C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>
            <a:extLst>
              <a:ext uri="{FF2B5EF4-FFF2-40B4-BE49-F238E27FC236}">
                <a16:creationId xmlns:a16="http://schemas.microsoft.com/office/drawing/2014/main" id="{BFE4884B-2341-6B49-B2CA-D75A34620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44A4FD3-CB3C-8B4E-966E-D64EFB732568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  <p:sp>
        <p:nvSpPr>
          <p:cNvPr id="33794" name="Rectangle 2">
            <a:extLst>
              <a:ext uri="{FF2B5EF4-FFF2-40B4-BE49-F238E27FC236}">
                <a16:creationId xmlns:a16="http://schemas.microsoft.com/office/drawing/2014/main" id="{3E92D410-E1E1-3C4E-AE0F-E04575051E6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6025AB49-3FE6-5F4F-86BF-421D24B4A4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>
            <a:extLst>
              <a:ext uri="{FF2B5EF4-FFF2-40B4-BE49-F238E27FC236}">
                <a16:creationId xmlns:a16="http://schemas.microsoft.com/office/drawing/2014/main" id="{6BA0E5F8-5A66-C743-99C0-A2DFC05DC0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68AD44C-B2E9-664B-89E7-9A770D01334E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  <p:sp>
        <p:nvSpPr>
          <p:cNvPr id="35842" name="Rectangle 2">
            <a:extLst>
              <a:ext uri="{FF2B5EF4-FFF2-40B4-BE49-F238E27FC236}">
                <a16:creationId xmlns:a16="http://schemas.microsoft.com/office/drawing/2014/main" id="{62E22AF7-282B-7B42-9DD5-B457B791A0A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2EB9D124-88C4-6946-900D-9E2B7B224F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>
            <a:extLst>
              <a:ext uri="{FF2B5EF4-FFF2-40B4-BE49-F238E27FC236}">
                <a16:creationId xmlns:a16="http://schemas.microsoft.com/office/drawing/2014/main" id="{DA1F4A60-9D85-244D-AD8B-19FA8F03AD7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ED0979A-99C5-6042-A447-0F08CAC27CDB}" type="slidenum">
              <a:rPr lang="en-US" altLang="en-US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  <p:sp>
        <p:nvSpPr>
          <p:cNvPr id="37890" name="Rectangle 2">
            <a:extLst>
              <a:ext uri="{FF2B5EF4-FFF2-40B4-BE49-F238E27FC236}">
                <a16:creationId xmlns:a16="http://schemas.microsoft.com/office/drawing/2014/main" id="{6511AEAD-D248-214B-B232-6EB59EFA17C1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5CF91876-FFEF-D143-B58A-2F7437E656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>
            <a:extLst>
              <a:ext uri="{FF2B5EF4-FFF2-40B4-BE49-F238E27FC236}">
                <a16:creationId xmlns:a16="http://schemas.microsoft.com/office/drawing/2014/main" id="{06DC7E8E-C50C-ED43-B1C4-38BD24595C0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1E0056F-64A3-A24C-AB17-B7630C0FDE45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  <p:sp>
        <p:nvSpPr>
          <p:cNvPr id="39938" name="Rectangle 2">
            <a:extLst>
              <a:ext uri="{FF2B5EF4-FFF2-40B4-BE49-F238E27FC236}">
                <a16:creationId xmlns:a16="http://schemas.microsoft.com/office/drawing/2014/main" id="{C7A08E90-3F03-4244-A257-CB38393F1EB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AB60C7D1-0597-EC43-A371-131347B15B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7">
            <a:extLst>
              <a:ext uri="{FF2B5EF4-FFF2-40B4-BE49-F238E27FC236}">
                <a16:creationId xmlns:a16="http://schemas.microsoft.com/office/drawing/2014/main" id="{3374C26D-3F10-AC46-9265-0D89D593731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B0B35B7-C662-934D-BA1D-60FB09D8B705}" type="slidenum">
              <a:rPr lang="en-US" altLang="en-US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  <p:sp>
        <p:nvSpPr>
          <p:cNvPr id="7170" name="Rectangle 2">
            <a:extLst>
              <a:ext uri="{FF2B5EF4-FFF2-40B4-BE49-F238E27FC236}">
                <a16:creationId xmlns:a16="http://schemas.microsoft.com/office/drawing/2014/main" id="{4DB56F77-CEF6-1645-BF10-25DC9270569C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xfrm>
            <a:off x="3227388" y="517525"/>
            <a:ext cx="3446462" cy="2584450"/>
          </a:xfrm>
          <a:ln/>
        </p:spPr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D3819BE3-D035-C847-AE97-01DADAFE30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328738" y="3249613"/>
            <a:ext cx="7240587" cy="3098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7">
            <a:extLst>
              <a:ext uri="{FF2B5EF4-FFF2-40B4-BE49-F238E27FC236}">
                <a16:creationId xmlns:a16="http://schemas.microsoft.com/office/drawing/2014/main" id="{06E70C93-2D4E-F84B-93F4-8754FB61625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9F432B3-A8A8-564E-8025-DDE34EA170E4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  <p:sp>
        <p:nvSpPr>
          <p:cNvPr id="41986" name="Rectangle 2">
            <a:extLst>
              <a:ext uri="{FF2B5EF4-FFF2-40B4-BE49-F238E27FC236}">
                <a16:creationId xmlns:a16="http://schemas.microsoft.com/office/drawing/2014/main" id="{7A0B4B3F-027C-4148-8A41-C7C37B6C1B02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B50B2CB3-529F-0C43-BA71-5E832A8841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>
            <a:extLst>
              <a:ext uri="{FF2B5EF4-FFF2-40B4-BE49-F238E27FC236}">
                <a16:creationId xmlns:a16="http://schemas.microsoft.com/office/drawing/2014/main" id="{DC8F6BDF-0EEF-D04D-8C6E-61B5862F5E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E97D6D1-50A0-414C-9478-92CE726493E7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  <p:sp>
        <p:nvSpPr>
          <p:cNvPr id="44034" name="Rectangle 2">
            <a:extLst>
              <a:ext uri="{FF2B5EF4-FFF2-40B4-BE49-F238E27FC236}">
                <a16:creationId xmlns:a16="http://schemas.microsoft.com/office/drawing/2014/main" id="{9B63764E-FE30-8F48-894A-7FCF3FC0D81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858175C6-071E-294E-9F3D-F33ABA81E2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>
            <a:extLst>
              <a:ext uri="{FF2B5EF4-FFF2-40B4-BE49-F238E27FC236}">
                <a16:creationId xmlns:a16="http://schemas.microsoft.com/office/drawing/2014/main" id="{39066097-2C0B-174C-88CB-E61EB61D135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1413565-81B8-394A-87D0-2749E35BDEBA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  <p:sp>
        <p:nvSpPr>
          <p:cNvPr id="46082" name="Rectangle 2">
            <a:extLst>
              <a:ext uri="{FF2B5EF4-FFF2-40B4-BE49-F238E27FC236}">
                <a16:creationId xmlns:a16="http://schemas.microsoft.com/office/drawing/2014/main" id="{01EF8E02-9B7E-714E-9C1F-5E9DD1C2FDE0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4314E2FF-226C-A047-99FA-1ADE112C43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7">
            <a:extLst>
              <a:ext uri="{FF2B5EF4-FFF2-40B4-BE49-F238E27FC236}">
                <a16:creationId xmlns:a16="http://schemas.microsoft.com/office/drawing/2014/main" id="{19257FA5-4095-9B44-BD9B-D6DAF6A8FC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B5E9670F-D59A-4A4E-90C7-67C803425CA7}" type="slidenum">
              <a:rPr lang="en-US" altLang="en-US"/>
              <a:pPr>
                <a:spcBef>
                  <a:spcPct val="0"/>
                </a:spcBef>
              </a:pPr>
              <a:t>3</a:t>
            </a:fld>
            <a:endParaRPr lang="en-US" altLang="en-US"/>
          </a:p>
        </p:txBody>
      </p:sp>
      <p:sp>
        <p:nvSpPr>
          <p:cNvPr id="9218" name="Rectangle 2">
            <a:extLst>
              <a:ext uri="{FF2B5EF4-FFF2-40B4-BE49-F238E27FC236}">
                <a16:creationId xmlns:a16="http://schemas.microsoft.com/office/drawing/2014/main" id="{97EBB231-5D8F-7A4A-9A6A-2640BF5FC458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0F7F6452-E5A1-764C-A713-4005C2D9A4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7">
            <a:extLst>
              <a:ext uri="{FF2B5EF4-FFF2-40B4-BE49-F238E27FC236}">
                <a16:creationId xmlns:a16="http://schemas.microsoft.com/office/drawing/2014/main" id="{C5C6B40A-F08C-4E4A-B6E9-66674450DB7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314DD64-D8CB-1A4A-B0EB-AE3E791E21D2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/>
          </a:p>
        </p:txBody>
      </p:sp>
      <p:sp>
        <p:nvSpPr>
          <p:cNvPr id="11266" name="Rectangle 2">
            <a:extLst>
              <a:ext uri="{FF2B5EF4-FFF2-40B4-BE49-F238E27FC236}">
                <a16:creationId xmlns:a16="http://schemas.microsoft.com/office/drawing/2014/main" id="{3439DF88-282A-1F45-8FDF-ED4E6A87AE8B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75921975-1DC0-F44B-B41A-52CA817F8D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>
            <a:extLst>
              <a:ext uri="{FF2B5EF4-FFF2-40B4-BE49-F238E27FC236}">
                <a16:creationId xmlns:a16="http://schemas.microsoft.com/office/drawing/2014/main" id="{4E0A155B-3EB3-894E-96A5-2A91392DA5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01DD88B-196D-EE48-9B81-84FD88099C1A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/>
          </a:p>
        </p:txBody>
      </p:sp>
      <p:sp>
        <p:nvSpPr>
          <p:cNvPr id="13314" name="Rectangle 2">
            <a:extLst>
              <a:ext uri="{FF2B5EF4-FFF2-40B4-BE49-F238E27FC236}">
                <a16:creationId xmlns:a16="http://schemas.microsoft.com/office/drawing/2014/main" id="{219AA12F-695E-0146-8F19-641775532B15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858CF35A-102A-ED40-91E2-B39B6947DD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>
            <a:extLst>
              <a:ext uri="{FF2B5EF4-FFF2-40B4-BE49-F238E27FC236}">
                <a16:creationId xmlns:a16="http://schemas.microsoft.com/office/drawing/2014/main" id="{4E0A155B-3EB3-894E-96A5-2A91392DA5B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01DD88B-196D-EE48-9B81-84FD88099C1A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/>
          </a:p>
        </p:txBody>
      </p:sp>
      <p:sp>
        <p:nvSpPr>
          <p:cNvPr id="13314" name="Rectangle 2">
            <a:extLst>
              <a:ext uri="{FF2B5EF4-FFF2-40B4-BE49-F238E27FC236}">
                <a16:creationId xmlns:a16="http://schemas.microsoft.com/office/drawing/2014/main" id="{219AA12F-695E-0146-8F19-641775532B15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858CF35A-102A-ED40-91E2-B39B6947DD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871017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>
            <a:extLst>
              <a:ext uri="{FF2B5EF4-FFF2-40B4-BE49-F238E27FC236}">
                <a16:creationId xmlns:a16="http://schemas.microsoft.com/office/drawing/2014/main" id="{C9B40648-F089-F948-A2A2-A2EDBA540FE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78552EF-8293-8748-9EAB-2B19DFCF5351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15362" name="Rectangle 2">
            <a:extLst>
              <a:ext uri="{FF2B5EF4-FFF2-40B4-BE49-F238E27FC236}">
                <a16:creationId xmlns:a16="http://schemas.microsoft.com/office/drawing/2014/main" id="{EC9F30BC-23B1-5148-A854-3EBECE786021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7BF68ED2-31D5-9C43-8685-8F0161D4A5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>
            <a:extLst>
              <a:ext uri="{FF2B5EF4-FFF2-40B4-BE49-F238E27FC236}">
                <a16:creationId xmlns:a16="http://schemas.microsoft.com/office/drawing/2014/main" id="{1F45D6F4-5BC9-CA4A-9FD9-F9ED9CF696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0F74B9-BF22-9840-BEDA-9DEA0664FAA4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17410" name="Rectangle 2">
            <a:extLst>
              <a:ext uri="{FF2B5EF4-FFF2-40B4-BE49-F238E27FC236}">
                <a16:creationId xmlns:a16="http://schemas.microsoft.com/office/drawing/2014/main" id="{5150BA2C-97C8-7549-BD2B-ACBA87F205FA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3DF92697-08BE-784D-9411-59648F22F0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>
            <a:extLst>
              <a:ext uri="{FF2B5EF4-FFF2-40B4-BE49-F238E27FC236}">
                <a16:creationId xmlns:a16="http://schemas.microsoft.com/office/drawing/2014/main" id="{C8AD06AE-8A59-1941-8E75-B888697188B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136216C-3540-5442-B409-6846BA6B0BAD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/>
          </a:p>
        </p:txBody>
      </p:sp>
      <p:sp>
        <p:nvSpPr>
          <p:cNvPr id="19458" name="Rectangle 2">
            <a:extLst>
              <a:ext uri="{FF2B5EF4-FFF2-40B4-BE49-F238E27FC236}">
                <a16:creationId xmlns:a16="http://schemas.microsoft.com/office/drawing/2014/main" id="{F88BB64A-9E5F-F143-8BD3-A8543486D13E}"/>
              </a:ext>
            </a:extLst>
          </p:cNvPr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BC622CFC-FB28-D744-BFE6-003FE0BD71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PT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313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0940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333375"/>
            <a:ext cx="2058988" cy="5792788"/>
          </a:xfrm>
        </p:spPr>
        <p:txBody>
          <a:bodyPr vert="eaVert"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29325" cy="5792788"/>
          </a:xfrm>
        </p:spPr>
        <p:txBody>
          <a:bodyPr vert="eaVert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0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423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5697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537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68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287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2940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1094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2630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8BA3D4B-886C-7F46-AB9E-70C5212C73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333375"/>
            <a:ext cx="82296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4417373-C321-BC42-9E0E-2463D49458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11">
            <a:extLst>
              <a:ext uri="{FF2B5EF4-FFF2-40B4-BE49-F238E27FC236}">
                <a16:creationId xmlns:a16="http://schemas.microsoft.com/office/drawing/2014/main" id="{04A7E0F5-5723-A74A-94CF-D34B1611755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395288" y="1196975"/>
            <a:ext cx="8207375" cy="252413"/>
            <a:chOff x="249" y="754"/>
            <a:chExt cx="5170" cy="159"/>
          </a:xfrm>
        </p:grpSpPr>
        <p:pic>
          <p:nvPicPr>
            <p:cNvPr id="1030" name="Picture 7" descr="LOGO_DI2">
              <a:extLst>
                <a:ext uri="{FF2B5EF4-FFF2-40B4-BE49-F238E27FC236}">
                  <a16:creationId xmlns:a16="http://schemas.microsoft.com/office/drawing/2014/main" id="{F2D3027B-CD75-2347-A2D5-1CE68C524C30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754"/>
              <a:ext cx="279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1" name="Rectangle 8">
              <a:extLst>
                <a:ext uri="{FF2B5EF4-FFF2-40B4-BE49-F238E27FC236}">
                  <a16:creationId xmlns:a16="http://schemas.microsoft.com/office/drawing/2014/main" id="{6B0A30FC-0E5D-EE4A-B217-C87598062C1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26" y="756"/>
              <a:ext cx="4893" cy="157"/>
            </a:xfrm>
            <a:prstGeom prst="rect">
              <a:avLst/>
            </a:prstGeom>
            <a:gradFill rotWithShape="1">
              <a:gsLst>
                <a:gs pos="0">
                  <a:srgbClr val="F97419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urier New" panose="02070309020205020404" pitchFamily="49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defRPr/>
              </a:pPr>
              <a:endParaRPr lang="en-US" altLang="en-US" sz="1800"/>
            </a:p>
          </p:txBody>
        </p:sp>
      </p:grpSp>
      <p:sp>
        <p:nvSpPr>
          <p:cNvPr id="1034" name="Text Box 10">
            <a:extLst>
              <a:ext uri="{FF2B5EF4-FFF2-40B4-BE49-F238E27FC236}">
                <a16:creationId xmlns:a16="http://schemas.microsoft.com/office/drawing/2014/main" id="{0E3D14A5-E5FA-F841-81F4-440BFDBA4BE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50850" y="6481763"/>
            <a:ext cx="82248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defRPr>
            </a:lvl1pPr>
            <a:lvl2pPr marL="742950" indent="-285750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defRPr>
            </a:lvl2pPr>
            <a:lvl3pPr marL="1143000" indent="-228600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defRPr>
            </a:lvl3pPr>
            <a:lvl4pPr marL="1600200" indent="-228600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defRPr>
            </a:lvl4pPr>
            <a:lvl5pPr marL="2057400" indent="-228600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tabLst>
                <a:tab pos="7988300" algn="r"/>
              </a:tabLst>
              <a:defRPr>
                <a:solidFill>
                  <a:schemeClr val="tx1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tabLst>
                <a:tab pos="7988300" algn="r"/>
              </a:tabLst>
              <a:defRPr>
                <a:solidFill>
                  <a:schemeClr val="tx1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tabLst>
                <a:tab pos="7988300" algn="r"/>
              </a:tabLst>
              <a:defRPr>
                <a:solidFill>
                  <a:schemeClr val="tx1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tabLst>
                <a:tab pos="7988300" algn="r"/>
              </a:tabLst>
              <a:defRPr>
                <a:solidFill>
                  <a:schemeClr val="tx1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US" altLang="en-US" sz="1200" i="1" dirty="0" err="1">
                <a:latin typeface="Arial" panose="020B0604020202020204" pitchFamily="34" charset="0"/>
              </a:rPr>
              <a:t>AJProença</a:t>
            </a:r>
            <a:r>
              <a:rPr lang="en-US" altLang="en-US" sz="1200" i="1" dirty="0">
                <a:latin typeface="Arial" panose="020B0604020202020204" pitchFamily="34" charset="0"/>
              </a:rPr>
              <a:t>,</a:t>
            </a:r>
            <a:r>
              <a:rPr lang="pt-PT" altLang="en-US" sz="1200" i="1" dirty="0">
                <a:latin typeface="Arial" panose="020B0604020202020204" pitchFamily="34" charset="0"/>
              </a:rPr>
              <a:t> Sistemas de Computação, </a:t>
            </a:r>
            <a:r>
              <a:rPr lang="pt-PT" altLang="en-US" sz="1200" i="1" dirty="0" err="1">
                <a:latin typeface="Arial" panose="020B0604020202020204" pitchFamily="34" charset="0"/>
              </a:rPr>
              <a:t>UMinho</a:t>
            </a:r>
            <a:r>
              <a:rPr lang="pt-PT" altLang="en-US" sz="1200" i="1" dirty="0">
                <a:latin typeface="Arial" panose="020B0604020202020204" pitchFamily="34" charset="0"/>
              </a:rPr>
              <a:t>, 2019/20	</a:t>
            </a:r>
            <a:fld id="{0B07EB30-6355-F949-9657-892D656D9A35}" type="slidenum">
              <a:rPr lang="pt-PT" altLang="en-US" sz="1200" i="1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200" i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latin typeface="+mj-lt"/>
          <a:ea typeface="ＭＳ Ｐゴシック" charset="-128"/>
          <a:cs typeface="ＭＳ Ｐゴシック" charset="-128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latin typeface="Arial" charset="0"/>
          <a:ea typeface="ＭＳ Ｐゴシック" charset="-128"/>
          <a:cs typeface="ＭＳ Ｐゴシック" charset="-128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latin typeface="Arial" charset="0"/>
          <a:ea typeface="ＭＳ Ｐゴシック" charset="-128"/>
          <a:cs typeface="ＭＳ Ｐゴシック" charset="-128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latin typeface="Arial" charset="0"/>
          <a:ea typeface="ＭＳ Ｐゴシック" charset="-128"/>
          <a:cs typeface="ＭＳ Ｐゴシック" charset="-128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r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2">
            <a:extLst>
              <a:ext uri="{FF2B5EF4-FFF2-40B4-BE49-F238E27FC236}">
                <a16:creationId xmlns:a16="http://schemas.microsoft.com/office/drawing/2014/main" id="{3418B64B-A9A0-1C4B-91B1-59F8E51301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135937" cy="792163"/>
          </a:xfrm>
        </p:spPr>
        <p:txBody>
          <a:bodyPr/>
          <a:lstStyle/>
          <a:p>
            <a:pPr algn="l" eaLnBrk="1" hangingPunct="1"/>
            <a:r>
              <a:rPr lang="en-US" altLang="en-US" sz="2000" dirty="0" err="1">
                <a:ea typeface="ＭＳ Ｐゴシック" panose="020B0600070205080204" pitchFamily="34" charset="-128"/>
              </a:rPr>
              <a:t>Avaliação</a:t>
            </a:r>
            <a:r>
              <a:rPr lang="en-US" altLang="en-US" sz="2000" dirty="0">
                <a:ea typeface="ＭＳ Ｐゴシック" panose="020B0600070205080204" pitchFamily="34" charset="-128"/>
              </a:rPr>
              <a:t> de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Desempenho</a:t>
            </a:r>
            <a:r>
              <a:rPr lang="en-US" altLang="en-US" sz="2000" dirty="0">
                <a:ea typeface="ＭＳ Ｐゴシック" panose="020B0600070205080204" pitchFamily="34" charset="-128"/>
              </a:rPr>
              <a:t> no IA-32 </a:t>
            </a:r>
            <a:r>
              <a:rPr lang="en-US" altLang="en-US" sz="2000" b="0" dirty="0">
                <a:ea typeface="ＭＳ Ｐゴシック" panose="020B0600070205080204" pitchFamily="34" charset="-128"/>
              </a:rPr>
              <a:t>(2)</a:t>
            </a:r>
          </a:p>
        </p:txBody>
      </p:sp>
      <p:sp>
        <p:nvSpPr>
          <p:cNvPr id="185350" name="Rectangle 6">
            <a:extLst>
              <a:ext uri="{FF2B5EF4-FFF2-40B4-BE49-F238E27FC236}">
                <a16:creationId xmlns:a16="http://schemas.microsoft.com/office/drawing/2014/main" id="{76155076-C1C3-524D-9425-D2CCE8578C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1700213"/>
            <a:ext cx="8507412" cy="4465637"/>
          </a:xfrm>
          <a:noFill/>
        </p:spPr>
        <p:txBody>
          <a:bodyPr/>
          <a:lstStyle/>
          <a:p>
            <a:pPr marL="533400" indent="-533400" eaLnBrk="1" hangingPunct="1">
              <a:spcAft>
                <a:spcPct val="70000"/>
              </a:spcAft>
              <a:buFontTx/>
              <a:buNone/>
            </a:pPr>
            <a:r>
              <a:rPr lang="pt-PT" altLang="en-US" sz="2600" b="1">
                <a:ea typeface="ＭＳ Ｐゴシック" panose="020B0600070205080204" pitchFamily="34" charset="-128"/>
              </a:rPr>
              <a:t>Estrutura do tema Avaliação de Desempenho (IA-32)</a:t>
            </a:r>
          </a:p>
          <a:p>
            <a:pPr marL="952500" lvl="1" indent="-495300" eaLnBrk="1" hangingPunct="1">
              <a:buFontTx/>
              <a:buAutoNum type="arabicPeriod"/>
            </a:pPr>
            <a:endParaRPr lang="pt-PT" altLang="en-US" sz="1600">
              <a:ea typeface="ＭＳ Ｐゴシック" panose="020B0600070205080204" pitchFamily="34" charset="-128"/>
            </a:endParaRPr>
          </a:p>
          <a:p>
            <a:pPr marL="952500" lvl="1" indent="-495300" eaLnBrk="1" hangingPunct="1">
              <a:buFontTx/>
              <a:buAutoNum type="arabicPeriod"/>
            </a:pPr>
            <a:r>
              <a:rPr lang="pt-PT" altLang="en-US">
                <a:solidFill>
                  <a:srgbClr val="7F7F7F"/>
                </a:solidFill>
                <a:ea typeface="ＭＳ Ｐゴシック" panose="020B0600070205080204" pitchFamily="34" charset="-128"/>
              </a:rPr>
              <a:t>A avaliação de sistemas de computação</a:t>
            </a:r>
          </a:p>
          <a:p>
            <a:pPr marL="952500" lvl="1" indent="-495300" eaLnBrk="1" hangingPunct="1">
              <a:buFontTx/>
              <a:buAutoNum type="arabicPeriod"/>
            </a:pPr>
            <a:r>
              <a:rPr lang="pt-PT" altLang="en-US">
                <a:ea typeface="ＭＳ Ｐゴシック" panose="020B0600070205080204" pitchFamily="34" charset="-128"/>
              </a:rPr>
              <a:t>Técnicas de otimização de código (IM)</a:t>
            </a:r>
            <a:endParaRPr lang="en-US" altLang="en-US">
              <a:ea typeface="ＭＳ Ｐゴシック" panose="020B0600070205080204" pitchFamily="34" charset="-128"/>
            </a:endParaRPr>
          </a:p>
          <a:p>
            <a:pPr marL="952500" lvl="1" indent="-495300" eaLnBrk="1" hangingPunct="1">
              <a:buFontTx/>
              <a:buAutoNum type="arabicPeriod"/>
            </a:pPr>
            <a:r>
              <a:rPr lang="pt-PT" altLang="en-US">
                <a:solidFill>
                  <a:srgbClr val="7F7F7F"/>
                </a:solidFill>
                <a:ea typeface="ＭＳ Ｐゴシック" panose="020B0600070205080204" pitchFamily="34" charset="-128"/>
              </a:rPr>
              <a:t>Técnicas de otimização de </a:t>
            </a:r>
            <a:r>
              <a:rPr lang="pt-PT" altLang="en-US" i="1">
                <a:solidFill>
                  <a:srgbClr val="7F7F7F"/>
                </a:solidFill>
                <a:ea typeface="ＭＳ Ｐゴシック" panose="020B0600070205080204" pitchFamily="34" charset="-128"/>
              </a:rPr>
              <a:t>hardware</a:t>
            </a:r>
          </a:p>
          <a:p>
            <a:pPr marL="952500" lvl="1" indent="-495300" eaLnBrk="1" hangingPunct="1">
              <a:buFontTx/>
              <a:buAutoNum type="arabicPeriod"/>
            </a:pPr>
            <a:r>
              <a:rPr lang="pt-PT" altLang="en-US">
                <a:solidFill>
                  <a:srgbClr val="7F7F7F"/>
                </a:solidFill>
                <a:ea typeface="ＭＳ Ｐゴシック" panose="020B0600070205080204" pitchFamily="34" charset="-128"/>
              </a:rPr>
              <a:t>Técnicas de otimização de código (DM)</a:t>
            </a:r>
          </a:p>
          <a:p>
            <a:pPr marL="952500" lvl="1" indent="-495300" eaLnBrk="1" hangingPunct="1">
              <a:buFontTx/>
              <a:buAutoNum type="arabicPeriod"/>
            </a:pPr>
            <a:r>
              <a:rPr lang="en-US" altLang="en-US">
                <a:solidFill>
                  <a:srgbClr val="7F7F7F"/>
                </a:solidFill>
                <a:ea typeface="ＭＳ Ｐゴシック" panose="020B0600070205080204" pitchFamily="34" charset="-128"/>
              </a:rPr>
              <a:t>Outras técnicas de otimização</a:t>
            </a:r>
          </a:p>
          <a:p>
            <a:pPr marL="952500" lvl="1" indent="-495300" eaLnBrk="1" hangingPunct="1">
              <a:buFontTx/>
              <a:buAutoNum type="arabicPeriod"/>
            </a:pPr>
            <a:r>
              <a:rPr lang="en-US" altLang="en-US">
                <a:solidFill>
                  <a:srgbClr val="7F7F7F"/>
                </a:solidFill>
                <a:ea typeface="ＭＳ Ｐゴシック" panose="020B0600070205080204" pitchFamily="34" charset="-128"/>
              </a:rPr>
              <a:t>Medição de tempos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5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50" grpId="0" bldLvl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:a16="http://schemas.microsoft.com/office/drawing/2014/main" id="{E1C2E133-298A-2C41-9791-A6DD73F466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pt-BR" altLang="en-US" sz="2000">
                <a:ea typeface="ＭＳ Ｐゴシック" panose="020B0600070205080204" pitchFamily="34" charset="-128"/>
              </a:rPr>
              <a:t>Análise detalhada de um exemplo:</a:t>
            </a:r>
            <a:br>
              <a:rPr lang="pt-BR" altLang="en-US" sz="2000">
                <a:ea typeface="ＭＳ Ｐゴシック" panose="020B0600070205080204" pitchFamily="34" charset="-128"/>
              </a:rPr>
            </a:br>
            <a:r>
              <a:rPr lang="pt-BR" altLang="en-US" sz="2000">
                <a:ea typeface="ＭＳ Ｐゴシック" panose="020B0600070205080204" pitchFamily="34" charset="-128"/>
              </a:rPr>
              <a:t>tempos de execução </a:t>
            </a:r>
            <a:r>
              <a:rPr lang="pt-BR" altLang="en-US" sz="2000" b="0">
                <a:ea typeface="ＭＳ Ｐゴシック" panose="020B0600070205080204" pitchFamily="34" charset="-128"/>
              </a:rPr>
              <a:t>(1)</a:t>
            </a:r>
            <a:endParaRPr lang="en-US" altLang="en-US" sz="2000">
              <a:ea typeface="ＭＳ Ｐゴシック" panose="020B0600070205080204" pitchFamily="34" charset="-128"/>
            </a:endParaRPr>
          </a:p>
        </p:txBody>
      </p:sp>
      <p:sp>
        <p:nvSpPr>
          <p:cNvPr id="190467" name="Rectangle 3">
            <a:extLst>
              <a:ext uri="{FF2B5EF4-FFF2-40B4-BE49-F238E27FC236}">
                <a16:creationId xmlns:a16="http://schemas.microsoft.com/office/drawing/2014/main" id="{E0C684F7-EB3E-5E44-8748-B2058F478063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4005263"/>
            <a:ext cx="8856662" cy="2592387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400" b="1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	Tempos de </a:t>
            </a:r>
            <a:r>
              <a:rPr lang="en-US" altLang="en-US" sz="2400" b="1" dirty="0" err="1">
                <a:solidFill>
                  <a:srgbClr val="660033"/>
                </a:solidFill>
                <a:ea typeface="ＭＳ Ｐゴシック" panose="020B0600070205080204" pitchFamily="34" charset="-128"/>
              </a:rPr>
              <a:t>execução</a:t>
            </a:r>
            <a:r>
              <a:rPr lang="en-US" altLang="en-US" sz="2400" b="1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: </a:t>
            </a:r>
            <a:r>
              <a:rPr lang="en-US" altLang="en-US" sz="2400" b="1" u="sng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que </a:t>
            </a:r>
            <a:r>
              <a:rPr lang="en-US" altLang="en-US" sz="2400" b="1" u="sng" dirty="0" err="1">
                <a:solidFill>
                  <a:srgbClr val="660033"/>
                </a:solidFill>
                <a:ea typeface="ＭＳ Ｐゴシック" panose="020B0600070205080204" pitchFamily="34" charset="-128"/>
              </a:rPr>
              <a:t>medir</a:t>
            </a:r>
            <a:r>
              <a:rPr lang="en-US" altLang="en-US" sz="2400" b="1" u="sng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b="1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e </a:t>
            </a:r>
            <a:r>
              <a:rPr lang="en-US" altLang="en-US" sz="2400" b="1" u="sng" dirty="0" err="1">
                <a:solidFill>
                  <a:srgbClr val="660033"/>
                </a:solidFill>
                <a:ea typeface="ＭＳ Ｐゴシック" panose="020B0600070205080204" pitchFamily="34" charset="-128"/>
              </a:rPr>
              <a:t>como</a:t>
            </a:r>
            <a:r>
              <a:rPr lang="en-US" altLang="en-US" sz="2400" b="1" u="sng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b="1" u="sng" dirty="0" err="1">
                <a:solidFill>
                  <a:srgbClr val="660033"/>
                </a:solidFill>
                <a:ea typeface="ＭＳ Ｐゴシック" panose="020B0600070205080204" pitchFamily="34" charset="-128"/>
              </a:rPr>
              <a:t>medir</a:t>
            </a:r>
            <a:r>
              <a:rPr lang="en-US" altLang="en-US" sz="2400" b="1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?</a:t>
            </a:r>
          </a:p>
          <a:p>
            <a:pPr lvl="1" eaLnBrk="1" hangingPunct="1">
              <a:lnSpc>
                <a:spcPct val="85000"/>
              </a:lnSpc>
              <a:spcBef>
                <a:spcPct val="15000"/>
              </a:spcBef>
            </a:pPr>
            <a:r>
              <a:rPr lang="pt-PT" altLang="en-US" sz="2000" b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que medir</a:t>
            </a:r>
            <a:r>
              <a:rPr lang="pt-PT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: em programas iterativos (com ciclos), uma medida útil é a duração da operação para cada um dos elementos do vetor:</a:t>
            </a:r>
          </a:p>
          <a:p>
            <a:pPr lvl="2" eaLnBrk="1" hangingPunct="1">
              <a:lnSpc>
                <a:spcPct val="85000"/>
              </a:lnSpc>
              <a:spcBef>
                <a:spcPct val="15000"/>
              </a:spcBef>
            </a:pPr>
            <a:r>
              <a:rPr lang="pt-PT" altLang="en-US" sz="1800" b="1" u="sng" dirty="0">
                <a:solidFill>
                  <a:srgbClr val="500000"/>
                </a:solidFill>
                <a:ea typeface="ＭＳ Ｐゴシック" panose="020B0600070205080204" pitchFamily="34" charset="-128"/>
              </a:rPr>
              <a:t>c</a:t>
            </a:r>
            <a:r>
              <a:rPr lang="pt-PT" altLang="en-US" sz="1800" b="1" dirty="0">
                <a:solidFill>
                  <a:srgbClr val="500000"/>
                </a:solidFill>
                <a:ea typeface="ＭＳ Ｐゴシック" panose="020B0600070205080204" pitchFamily="34" charset="-128"/>
              </a:rPr>
              <a:t>iclos </a:t>
            </a:r>
            <a:r>
              <a:rPr lang="pt-PT" altLang="en-US" sz="1800" dirty="0">
                <a:solidFill>
                  <a:srgbClr val="500000"/>
                </a:solidFill>
                <a:ea typeface="ＭＳ Ｐゴシック" panose="020B0600070205080204" pitchFamily="34" charset="-128"/>
              </a:rPr>
              <a:t>(de </a:t>
            </a:r>
            <a:r>
              <a:rPr lang="pt-PT" altLang="en-US" sz="1800" i="1" dirty="0" err="1">
                <a:solidFill>
                  <a:srgbClr val="500000"/>
                </a:solidFill>
                <a:ea typeface="ＭＳ Ｐゴシック" panose="020B0600070205080204" pitchFamily="34" charset="-128"/>
              </a:rPr>
              <a:t>clock</a:t>
            </a:r>
            <a:r>
              <a:rPr lang="pt-PT" altLang="en-US" sz="1800" dirty="0">
                <a:solidFill>
                  <a:srgbClr val="500000"/>
                </a:solidFill>
                <a:ea typeface="ＭＳ Ｐゴシック" panose="020B0600070205080204" pitchFamily="34" charset="-128"/>
              </a:rPr>
              <a:t>)</a:t>
            </a:r>
            <a:r>
              <a:rPr lang="pt-PT" altLang="en-US" sz="1800" b="1" dirty="0">
                <a:solidFill>
                  <a:srgbClr val="500000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1800" b="1" u="sng" dirty="0">
                <a:solidFill>
                  <a:srgbClr val="500000"/>
                </a:solidFill>
                <a:ea typeface="ＭＳ Ｐゴシック" panose="020B0600070205080204" pitchFamily="34" charset="-128"/>
              </a:rPr>
              <a:t>p</a:t>
            </a:r>
            <a:r>
              <a:rPr lang="pt-PT" altLang="en-US" sz="1800" b="1" dirty="0">
                <a:solidFill>
                  <a:srgbClr val="500000"/>
                </a:solidFill>
                <a:ea typeface="ＭＳ Ｐゴシック" panose="020B0600070205080204" pitchFamily="34" charset="-128"/>
              </a:rPr>
              <a:t>or </a:t>
            </a:r>
            <a:r>
              <a:rPr lang="pt-PT" altLang="en-US" sz="1800" b="1" u="sng" dirty="0">
                <a:solidFill>
                  <a:srgbClr val="500000"/>
                </a:solidFill>
                <a:ea typeface="ＭＳ Ｐゴシック" panose="020B0600070205080204" pitchFamily="34" charset="-128"/>
              </a:rPr>
              <a:t>e</a:t>
            </a:r>
            <a:r>
              <a:rPr lang="pt-PT" altLang="en-US" sz="1800" b="1" dirty="0">
                <a:solidFill>
                  <a:srgbClr val="500000"/>
                </a:solidFill>
                <a:ea typeface="ＭＳ Ｐゴシック" panose="020B0600070205080204" pitchFamily="34" charset="-128"/>
              </a:rPr>
              <a:t>lemento, CPE</a:t>
            </a:r>
          </a:p>
          <a:p>
            <a:pPr lvl="1" eaLnBrk="1" hangingPunct="1">
              <a:lnSpc>
                <a:spcPct val="85000"/>
              </a:lnSpc>
              <a:spcBef>
                <a:spcPct val="30000"/>
              </a:spcBef>
            </a:pPr>
            <a:r>
              <a:rPr lang="pt-PT" altLang="en-US" sz="2000" b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como medir o CPE</a:t>
            </a:r>
            <a:r>
              <a:rPr lang="pt-PT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: fazer várias medições de tempo para vetores de tamanhos diferentes e calculá-lo através do traçado gráfico; o CPE é o declive da reta </a:t>
            </a:r>
            <a:r>
              <a:rPr lang="pt-PT" altLang="en-US" sz="2000" i="1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best</a:t>
            </a:r>
            <a:r>
              <a:rPr lang="pt-PT" altLang="en-US" sz="2000" i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000" i="1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fit</a:t>
            </a:r>
            <a:r>
              <a:rPr lang="pt-PT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, obtida pelo método dos mínimos quadrados</a:t>
            </a:r>
          </a:p>
          <a:p>
            <a:pPr lvl="2" eaLnBrk="1" hangingPunct="1">
              <a:lnSpc>
                <a:spcPct val="85000"/>
              </a:lnSpc>
              <a:spcBef>
                <a:spcPct val="15000"/>
              </a:spcBef>
            </a:pPr>
            <a:r>
              <a:rPr lang="pt-PT" altLang="en-US" sz="1800" dirty="0">
                <a:solidFill>
                  <a:srgbClr val="500000"/>
                </a:solidFill>
                <a:ea typeface="ＭＳ Ｐゴシック" panose="020B0600070205080204" pitchFamily="34" charset="-128"/>
              </a:rPr>
              <a:t>análise gráfica de um exemplo...</a:t>
            </a:r>
            <a:endParaRPr lang="en-US" altLang="en-US" sz="1800" dirty="0">
              <a:solidFill>
                <a:srgbClr val="5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20483" name="Rectangle 4">
            <a:extLst>
              <a:ext uri="{FF2B5EF4-FFF2-40B4-BE49-F238E27FC236}">
                <a16:creationId xmlns:a16="http://schemas.microsoft.com/office/drawing/2014/main" id="{0F6AA791-D0B8-294E-92D9-1D7373DEE6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333375"/>
            <a:ext cx="813593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GB" altLang="en-US" sz="2000" i="1">
              <a:solidFill>
                <a:schemeClr val="accent2"/>
              </a:solidFill>
            </a:endParaRPr>
          </a:p>
        </p:txBody>
      </p:sp>
      <p:sp>
        <p:nvSpPr>
          <p:cNvPr id="20484" name="Rectangle 5">
            <a:extLst>
              <a:ext uri="{FF2B5EF4-FFF2-40B4-BE49-F238E27FC236}">
                <a16:creationId xmlns:a16="http://schemas.microsoft.com/office/drawing/2014/main" id="{6929D7D7-21DB-1C49-AB01-AAC7462E2E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4311" y="1628775"/>
            <a:ext cx="6042025" cy="2257425"/>
          </a:xfrm>
          <a:prstGeom prst="rect">
            <a:avLst/>
          </a:prstGeom>
          <a:solidFill>
            <a:srgbClr val="FFFF66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void combine1(vec_ptr v, int *dest)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{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int i;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*dest = 0;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</a:t>
            </a:r>
            <a:r>
              <a:rPr lang="en-US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for (i = 0; i &lt; vec_length(v); i++)</a:t>
            </a:r>
            <a:r>
              <a:rPr lang="en-US" altLang="en-US" sz="1600" b="1">
                <a:latin typeface="Courier New" panose="02070309020205020404" pitchFamily="49" charset="0"/>
              </a:rPr>
              <a:t> {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  int val;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  get_vec_element(v, i, &amp;val);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  *dest += val;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}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7" grpId="0" uiExpand="1" build="p" bldLvl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>
            <a:extLst>
              <a:ext uri="{FF2B5EF4-FFF2-40B4-BE49-F238E27FC236}">
                <a16:creationId xmlns:a16="http://schemas.microsoft.com/office/drawing/2014/main" id="{161D2571-3753-C444-A9CE-721590E978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pt-BR" altLang="en-US" sz="2000">
                <a:ea typeface="ＭＳ Ｐゴシック" panose="020B0600070205080204" pitchFamily="34" charset="-128"/>
              </a:rPr>
              <a:t>Análise detalhada de um exemplo:</a:t>
            </a:r>
            <a:br>
              <a:rPr lang="pt-BR" altLang="en-US" sz="2000">
                <a:ea typeface="ＭＳ Ｐゴシック" panose="020B0600070205080204" pitchFamily="34" charset="-128"/>
              </a:rPr>
            </a:br>
            <a:r>
              <a:rPr lang="pt-BR" altLang="en-US" sz="2000">
                <a:ea typeface="ＭＳ Ｐゴシック" panose="020B0600070205080204" pitchFamily="34" charset="-128"/>
              </a:rPr>
              <a:t>tempos de execução </a:t>
            </a:r>
            <a:r>
              <a:rPr lang="pt-BR" altLang="en-US" sz="2000" b="0">
                <a:ea typeface="ＭＳ Ｐゴシック" panose="020B0600070205080204" pitchFamily="34" charset="-128"/>
              </a:rPr>
              <a:t>(2)</a:t>
            </a:r>
            <a:endParaRPr lang="en-US" altLang="en-US" sz="2000">
              <a:ea typeface="ＭＳ Ｐゴシック" panose="020B0600070205080204" pitchFamily="34" charset="-128"/>
            </a:endParaRPr>
          </a:p>
        </p:txBody>
      </p:sp>
      <p:sp>
        <p:nvSpPr>
          <p:cNvPr id="22530" name="Rectangle 4">
            <a:extLst>
              <a:ext uri="{FF2B5EF4-FFF2-40B4-BE49-F238E27FC236}">
                <a16:creationId xmlns:a16="http://schemas.microsoft.com/office/drawing/2014/main" id="{0906F6A1-EDB6-6A45-BB5E-B56B7CD101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333375"/>
            <a:ext cx="813593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GB" altLang="en-US" sz="2000" i="1">
              <a:solidFill>
                <a:schemeClr val="accent2"/>
              </a:solidFill>
            </a:endParaRPr>
          </a:p>
        </p:txBody>
      </p:sp>
      <p:sp>
        <p:nvSpPr>
          <p:cNvPr id="191494" name="Text Box 6">
            <a:extLst>
              <a:ext uri="{FF2B5EF4-FFF2-40B4-BE49-F238E27FC236}">
                <a16:creationId xmlns:a16="http://schemas.microsoft.com/office/drawing/2014/main" id="{541389AC-95B5-F342-A3EC-24992AECE9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700213"/>
            <a:ext cx="3879850" cy="1958975"/>
          </a:xfrm>
          <a:prstGeom prst="rect">
            <a:avLst/>
          </a:prstGeom>
          <a:solidFill>
            <a:srgbClr val="FFE8D1"/>
          </a:solidFill>
          <a:ln w="38100" cmpd="thinThick">
            <a:solidFill>
              <a:srgbClr val="8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void vsum1(int n)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  int i;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  for (i=0; i&lt;n; i++)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     c[i] = a[i] + b[i];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}</a:t>
            </a:r>
            <a:endParaRPr lang="en-US" altLang="en-US" sz="2000" b="1">
              <a:solidFill>
                <a:srgbClr val="800000"/>
              </a:solidFill>
              <a:latin typeface="Courier New" panose="02070309020205020404" pitchFamily="49" charset="0"/>
            </a:endParaRPr>
          </a:p>
        </p:txBody>
      </p:sp>
      <p:sp>
        <p:nvSpPr>
          <p:cNvPr id="191495" name="Text Box 7">
            <a:extLst>
              <a:ext uri="{FF2B5EF4-FFF2-40B4-BE49-F238E27FC236}">
                <a16:creationId xmlns:a16="http://schemas.microsoft.com/office/drawing/2014/main" id="{B78831C9-5773-AD46-92F2-DDEF81AF8F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1700213"/>
            <a:ext cx="4489450" cy="2568575"/>
          </a:xfrm>
          <a:prstGeom prst="rect">
            <a:avLst/>
          </a:prstGeom>
          <a:solidFill>
            <a:srgbClr val="FFE8D1"/>
          </a:solidFill>
          <a:ln w="38100" cmpd="thinThick">
            <a:solidFill>
              <a:srgbClr val="8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void vsum2(int n)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  int i;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  for (i=0; i&lt;n; i+=2){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     c[i]  = a[i]  + b[i];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     c[i+1]= a[i+1]+ b[i+1];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  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}</a:t>
            </a:r>
            <a:endParaRPr lang="en-US" altLang="en-US" sz="2000" b="1">
              <a:solidFill>
                <a:srgbClr val="800000"/>
              </a:solidFill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494" grpId="0" animBg="1"/>
      <p:bldP spid="19149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:a16="http://schemas.microsoft.com/office/drawing/2014/main" id="{4AAE43C1-EB46-4349-A993-F46CA1322C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pt-BR" altLang="en-US" sz="2000">
                <a:ea typeface="ＭＳ Ｐゴシック" panose="020B0600070205080204" pitchFamily="34" charset="-128"/>
              </a:rPr>
              <a:t>Análise detalhada de um exemplo:</a:t>
            </a:r>
            <a:br>
              <a:rPr lang="pt-BR" altLang="en-US" sz="2000">
                <a:ea typeface="ＭＳ Ｐゴシック" panose="020B0600070205080204" pitchFamily="34" charset="-128"/>
              </a:rPr>
            </a:br>
            <a:r>
              <a:rPr lang="pt-BR" altLang="en-US" sz="2000">
                <a:ea typeface="ＭＳ Ｐゴシック" panose="020B0600070205080204" pitchFamily="34" charset="-128"/>
              </a:rPr>
              <a:t>tempos de execução </a:t>
            </a:r>
            <a:r>
              <a:rPr lang="pt-BR" altLang="en-US" sz="2000" b="0">
                <a:ea typeface="ＭＳ Ｐゴシック" panose="020B0600070205080204" pitchFamily="34" charset="-128"/>
              </a:rPr>
              <a:t>(3)</a:t>
            </a:r>
            <a:endParaRPr lang="en-US" altLang="en-US" sz="2000">
              <a:ea typeface="ＭＳ Ｐゴシック" panose="020B0600070205080204" pitchFamily="34" charset="-128"/>
            </a:endParaRPr>
          </a:p>
        </p:txBody>
      </p:sp>
      <p:sp>
        <p:nvSpPr>
          <p:cNvPr id="24578" name="Rectangle 3">
            <a:extLst>
              <a:ext uri="{FF2B5EF4-FFF2-40B4-BE49-F238E27FC236}">
                <a16:creationId xmlns:a16="http://schemas.microsoft.com/office/drawing/2014/main" id="{23CEFA10-F399-1247-BEEE-CC723E1271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333375"/>
            <a:ext cx="813593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GB" altLang="en-US" sz="2000" i="1">
              <a:solidFill>
                <a:schemeClr val="accent2"/>
              </a:solidFill>
            </a:endParaRPr>
          </a:p>
        </p:txBody>
      </p:sp>
      <p:sp>
        <p:nvSpPr>
          <p:cNvPr id="24579" name="Text Box 4">
            <a:extLst>
              <a:ext uri="{FF2B5EF4-FFF2-40B4-BE49-F238E27FC236}">
                <a16:creationId xmlns:a16="http://schemas.microsoft.com/office/drawing/2014/main" id="{AFE73172-20BD-0D4C-987B-0F0A056BFF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700213"/>
            <a:ext cx="3879850" cy="1958975"/>
          </a:xfrm>
          <a:prstGeom prst="rect">
            <a:avLst/>
          </a:prstGeom>
          <a:solidFill>
            <a:srgbClr val="FFE8D1"/>
          </a:solidFill>
          <a:ln w="38100" cmpd="thinThick">
            <a:solidFill>
              <a:srgbClr val="8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void vsum1(int n)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  int i;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  for (i=0; i&lt;n; i++)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     c[i] = a[i] + b[i];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}</a:t>
            </a:r>
            <a:endParaRPr lang="en-US" altLang="en-US" sz="2000" b="1">
              <a:solidFill>
                <a:srgbClr val="800000"/>
              </a:solidFill>
              <a:latin typeface="Courier New" panose="02070309020205020404" pitchFamily="49" charset="0"/>
            </a:endParaRPr>
          </a:p>
        </p:txBody>
      </p:sp>
      <p:sp>
        <p:nvSpPr>
          <p:cNvPr id="24580" name="Text Box 5">
            <a:extLst>
              <a:ext uri="{FF2B5EF4-FFF2-40B4-BE49-F238E27FC236}">
                <a16:creationId xmlns:a16="http://schemas.microsoft.com/office/drawing/2014/main" id="{46C8E5E6-09BB-AE4D-8EDB-7C5CEBF6A8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1700213"/>
            <a:ext cx="4489450" cy="2568575"/>
          </a:xfrm>
          <a:prstGeom prst="rect">
            <a:avLst/>
          </a:prstGeom>
          <a:solidFill>
            <a:srgbClr val="FFE8D1"/>
          </a:solidFill>
          <a:ln w="38100" cmpd="thinThick">
            <a:solidFill>
              <a:srgbClr val="8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void vsum2(int n)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  int i;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  for (i=0; i&lt;n; i+=2){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     c[i]  = a[i]  + b[i];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     c[i+1]= a[i+1]+ b[i+1];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  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}</a:t>
            </a:r>
            <a:endParaRPr lang="en-US" altLang="en-US" sz="2000" b="1">
              <a:solidFill>
                <a:srgbClr val="800000"/>
              </a:solidFill>
              <a:latin typeface="Courier New" panose="02070309020205020404" pitchFamily="49" charset="0"/>
            </a:endParaRPr>
          </a:p>
        </p:txBody>
      </p:sp>
      <p:graphicFrame>
        <p:nvGraphicFramePr>
          <p:cNvPr id="203782" name="Object 2">
            <a:extLst>
              <a:ext uri="{FF2B5EF4-FFF2-40B4-BE49-F238E27FC236}">
                <a16:creationId xmlns:a16="http://schemas.microsoft.com/office/drawing/2014/main" id="{55B786E2-71CD-734E-A8DB-E7011BE7D58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42988" y="2060575"/>
          <a:ext cx="6743700" cy="427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0" name="Chart" r:id="rId4" imgW="6108700" imgH="3873500" progId="Excel.Chart.8">
                  <p:embed/>
                </p:oleObj>
              </mc:Choice>
              <mc:Fallback>
                <p:oleObj name="Chart" r:id="rId4" imgW="6108700" imgH="3873500" progId="Excel.Char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2060575"/>
                        <a:ext cx="6743700" cy="4279900"/>
                      </a:xfrm>
                      <a:prstGeom prst="rect">
                        <a:avLst/>
                      </a:prstGeom>
                      <a:solidFill>
                        <a:srgbClr val="E1F2DA"/>
                      </a:solidFill>
                      <a:ln w="0">
                        <a:solidFill>
                          <a:srgbClr val="0033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3783" name="Text Box 7">
            <a:extLst>
              <a:ext uri="{FF2B5EF4-FFF2-40B4-BE49-F238E27FC236}">
                <a16:creationId xmlns:a16="http://schemas.microsoft.com/office/drawing/2014/main" id="{D14E400B-9EB9-4045-AC93-F90330E42D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4300" y="3141663"/>
            <a:ext cx="1482725" cy="5810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vsum1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Declive = 4.0</a:t>
            </a:r>
          </a:p>
        </p:txBody>
      </p:sp>
      <p:sp>
        <p:nvSpPr>
          <p:cNvPr id="203784" name="Text Box 8">
            <a:extLst>
              <a:ext uri="{FF2B5EF4-FFF2-40B4-BE49-F238E27FC236}">
                <a16:creationId xmlns:a16="http://schemas.microsoft.com/office/drawing/2014/main" id="{51E1C70F-A082-BE4A-B973-BD04284602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4076700"/>
            <a:ext cx="1543050" cy="5810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 </a:t>
            </a:r>
            <a:r>
              <a:rPr lang="en-US" altLang="en-US" sz="1600" b="1">
                <a:latin typeface="Courier New" panose="02070309020205020404" pitchFamily="49" charset="0"/>
              </a:rPr>
              <a:t>vsum2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Declive = 3.5</a:t>
            </a:r>
          </a:p>
        </p:txBody>
      </p:sp>
      <p:sp>
        <p:nvSpPr>
          <p:cNvPr id="203785" name="Text Box 9">
            <a:extLst>
              <a:ext uri="{FF2B5EF4-FFF2-40B4-BE49-F238E27FC236}">
                <a16:creationId xmlns:a16="http://schemas.microsoft.com/office/drawing/2014/main" id="{939F1647-AB9E-3542-98BF-49BC748143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4840288"/>
            <a:ext cx="4025461" cy="78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800000"/>
                </a:solidFill>
              </a:rPr>
              <a:t>T = CPE*n + </a:t>
            </a:r>
            <a:r>
              <a:rPr lang="en-US" altLang="en-US" b="1" i="1" dirty="0">
                <a:solidFill>
                  <a:srgbClr val="800000"/>
                </a:solidFill>
              </a:rPr>
              <a:t>Overhead</a:t>
            </a:r>
          </a:p>
          <a:p>
            <a:pPr eaLnBrk="1" hangingPunct="1">
              <a:lnSpc>
                <a:spcPts val="2000"/>
              </a:lnSpc>
              <a:spcBef>
                <a:spcPct val="0"/>
              </a:spcBef>
              <a:buFontTx/>
              <a:buNone/>
            </a:pPr>
            <a:r>
              <a:rPr lang="en-US" altLang="en-US" sz="2400" dirty="0">
                <a:solidFill>
                  <a:srgbClr val="800000"/>
                </a:solidFill>
              </a:rPr>
              <a:t>	n = </a:t>
            </a:r>
            <a:r>
              <a:rPr lang="en-US" altLang="en-US" sz="2400" dirty="0" err="1">
                <a:solidFill>
                  <a:srgbClr val="800000"/>
                </a:solidFill>
              </a:rPr>
              <a:t>tamanho</a:t>
            </a:r>
            <a:r>
              <a:rPr lang="en-US" altLang="en-US" sz="2400" dirty="0">
                <a:solidFill>
                  <a:srgbClr val="800000"/>
                </a:solidFill>
              </a:rPr>
              <a:t> do </a:t>
            </a:r>
            <a:r>
              <a:rPr lang="en-US" altLang="en-US" sz="2400" dirty="0" err="1">
                <a:solidFill>
                  <a:srgbClr val="800000"/>
                </a:solidFill>
              </a:rPr>
              <a:t>vetor</a:t>
            </a:r>
            <a:endParaRPr lang="en-US" altLang="en-US" sz="2400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3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3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3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3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203782" grpId="0"/>
      <p:bldP spid="203783" grpId="0" animBg="1"/>
      <p:bldP spid="203784" grpId="0" animBg="1"/>
      <p:bldP spid="20378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>
            <a:extLst>
              <a:ext uri="{FF2B5EF4-FFF2-40B4-BE49-F238E27FC236}">
                <a16:creationId xmlns:a16="http://schemas.microsoft.com/office/drawing/2014/main" id="{4D61469D-D70A-7742-9DDB-ACA5AEBCD5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pt-BR" altLang="en-US" sz="2000">
                <a:ea typeface="ＭＳ Ｐゴシック" panose="020B0600070205080204" pitchFamily="34" charset="-128"/>
              </a:rPr>
              <a:t>Análise detalhada de um exemplo:</a:t>
            </a:r>
            <a:br>
              <a:rPr lang="pt-BR" altLang="en-US" sz="2000">
                <a:ea typeface="ＭＳ Ｐゴシック" panose="020B0600070205080204" pitchFamily="34" charset="-128"/>
              </a:rPr>
            </a:br>
            <a:r>
              <a:rPr lang="pt-BR" altLang="en-US" sz="2000">
                <a:ea typeface="ＭＳ Ｐゴシック" panose="020B0600070205080204" pitchFamily="34" charset="-128"/>
              </a:rPr>
              <a:t>o procedimento a otimizar </a:t>
            </a:r>
            <a:r>
              <a:rPr lang="pt-BR" altLang="en-US" sz="2000" b="0">
                <a:ea typeface="ＭＳ Ｐゴシック" panose="020B0600070205080204" pitchFamily="34" charset="-128"/>
              </a:rPr>
              <a:t>(2)</a:t>
            </a:r>
            <a:endParaRPr lang="en-US" altLang="en-US" sz="2000" b="0">
              <a:ea typeface="ＭＳ Ｐゴシック" panose="020B0600070205080204" pitchFamily="34" charset="-128"/>
            </a:endParaRPr>
          </a:p>
        </p:txBody>
      </p:sp>
      <p:sp>
        <p:nvSpPr>
          <p:cNvPr id="192515" name="Rectangle 3">
            <a:extLst>
              <a:ext uri="{FF2B5EF4-FFF2-40B4-BE49-F238E27FC236}">
                <a16:creationId xmlns:a16="http://schemas.microsoft.com/office/drawing/2014/main" id="{CFE93605-1156-1C4C-AC39-0EE120E80C1C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611188" y="4203700"/>
            <a:ext cx="8280400" cy="2565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4841875" algn="l"/>
              </a:tabLst>
            </a:pPr>
            <a:r>
              <a:rPr lang="en-US" altLang="en-US" sz="2400" b="1" dirty="0" err="1">
                <a:solidFill>
                  <a:srgbClr val="77A961"/>
                </a:solidFill>
                <a:ea typeface="ＭＳ Ｐゴシック" panose="020B0600070205080204" pitchFamily="34" charset="-128"/>
              </a:rPr>
              <a:t>Procedimento</a:t>
            </a:r>
            <a:endParaRPr lang="en-US" altLang="en-US" sz="2400" b="1" dirty="0">
              <a:solidFill>
                <a:srgbClr val="77A961"/>
              </a:solidFill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80000"/>
              </a:lnSpc>
              <a:spcBef>
                <a:spcPct val="0"/>
              </a:spcBef>
              <a:tabLst>
                <a:tab pos="4841875" algn="l"/>
              </a:tabLst>
            </a:pPr>
            <a:r>
              <a:rPr lang="pt-PT" altLang="en-US" sz="2200" dirty="0">
                <a:solidFill>
                  <a:srgbClr val="77A961"/>
                </a:solidFill>
                <a:ea typeface="ＭＳ Ｐゴシック" panose="020B0600070205080204" pitchFamily="34" charset="-128"/>
              </a:rPr>
              <a:t>calcula a soma de todos os elementos do vetor</a:t>
            </a:r>
          </a:p>
          <a:p>
            <a:pPr lvl="1" eaLnBrk="1" hangingPunct="1">
              <a:lnSpc>
                <a:spcPct val="80000"/>
              </a:lnSpc>
              <a:spcBef>
                <a:spcPct val="0"/>
              </a:spcBef>
              <a:tabLst>
                <a:tab pos="4841875" algn="l"/>
              </a:tabLst>
            </a:pPr>
            <a:r>
              <a:rPr lang="pt-PT" altLang="en-US" sz="2200" dirty="0">
                <a:solidFill>
                  <a:srgbClr val="77A961"/>
                </a:solidFill>
                <a:ea typeface="ＭＳ Ｐゴシック" panose="020B0600070205080204" pitchFamily="34" charset="-128"/>
              </a:rPr>
              <a:t>guarda o resultado numa localização destino</a:t>
            </a:r>
          </a:p>
          <a:p>
            <a:pPr lvl="1" eaLnBrk="1" hangingPunct="1">
              <a:lnSpc>
                <a:spcPct val="80000"/>
              </a:lnSpc>
              <a:spcBef>
                <a:spcPct val="0"/>
              </a:spcBef>
              <a:tabLst>
                <a:tab pos="4841875" algn="l"/>
              </a:tabLst>
            </a:pPr>
            <a:r>
              <a:rPr lang="en-US" altLang="en-US" sz="2200" dirty="0" err="1">
                <a:solidFill>
                  <a:srgbClr val="77A961"/>
                </a:solidFill>
                <a:ea typeface="ＭＳ Ｐゴシック" panose="020B0600070205080204" pitchFamily="34" charset="-128"/>
              </a:rPr>
              <a:t>estrutura</a:t>
            </a:r>
            <a:r>
              <a:rPr lang="en-US" altLang="en-US" sz="2200" dirty="0">
                <a:solidFill>
                  <a:srgbClr val="77A961"/>
                </a:solidFill>
                <a:ea typeface="ＭＳ Ｐゴシック" panose="020B0600070205080204" pitchFamily="34" charset="-128"/>
              </a:rPr>
              <a:t> e </a:t>
            </a:r>
            <a:r>
              <a:rPr lang="en-US" altLang="en-US" sz="2200" dirty="0" err="1">
                <a:solidFill>
                  <a:srgbClr val="77A961"/>
                </a:solidFill>
                <a:ea typeface="ＭＳ Ｐゴシック" panose="020B0600070205080204" pitchFamily="34" charset="-128"/>
              </a:rPr>
              <a:t>operações</a:t>
            </a:r>
            <a:r>
              <a:rPr lang="en-US" altLang="en-US" sz="2200" dirty="0">
                <a:solidFill>
                  <a:srgbClr val="77A961"/>
                </a:solidFill>
                <a:ea typeface="ＭＳ Ｐゴシック" panose="020B0600070205080204" pitchFamily="34" charset="-128"/>
              </a:rPr>
              <a:t> do </a:t>
            </a:r>
            <a:r>
              <a:rPr lang="en-US" altLang="en-US" sz="2200" dirty="0" err="1">
                <a:solidFill>
                  <a:srgbClr val="77A961"/>
                </a:solidFill>
                <a:ea typeface="ＭＳ Ｐゴシック" panose="020B0600070205080204" pitchFamily="34" charset="-128"/>
              </a:rPr>
              <a:t>vetor</a:t>
            </a:r>
            <a:r>
              <a:rPr lang="en-US" altLang="en-US" sz="2200" dirty="0">
                <a:solidFill>
                  <a:srgbClr val="77A961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77A961"/>
                </a:solidFill>
                <a:ea typeface="ＭＳ Ｐゴシック" panose="020B0600070205080204" pitchFamily="34" charset="-128"/>
              </a:rPr>
              <a:t>definidos</a:t>
            </a:r>
            <a:r>
              <a:rPr lang="en-US" altLang="en-US" sz="2200" dirty="0">
                <a:solidFill>
                  <a:srgbClr val="77A961"/>
                </a:solidFill>
                <a:ea typeface="ＭＳ Ｐゴシック" panose="020B0600070205080204" pitchFamily="34" charset="-128"/>
              </a:rPr>
              <a:t> via ADT</a:t>
            </a:r>
          </a:p>
          <a:p>
            <a:pPr eaLnBrk="1" hangingPunct="1">
              <a:lnSpc>
                <a:spcPct val="80000"/>
              </a:lnSpc>
              <a:spcBef>
                <a:spcPct val="25000"/>
              </a:spcBef>
              <a:tabLst>
                <a:tab pos="4841875" algn="l"/>
              </a:tabLst>
            </a:pPr>
            <a:r>
              <a:rPr lang="en-US" altLang="en-US" sz="2400" b="1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Tempo de </a:t>
            </a:r>
            <a:r>
              <a:rPr lang="en-US" altLang="en-US" sz="2400" b="1" dirty="0" err="1">
                <a:solidFill>
                  <a:srgbClr val="660033"/>
                </a:solidFill>
                <a:ea typeface="ＭＳ Ｐゴシック" panose="020B0600070205080204" pitchFamily="34" charset="-128"/>
              </a:rPr>
              <a:t>execução</a:t>
            </a:r>
            <a:r>
              <a:rPr lang="en-US" altLang="en-US" sz="2400" b="1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(</a:t>
            </a:r>
            <a:r>
              <a:rPr lang="en-US" altLang="en-US" sz="2400" dirty="0" err="1">
                <a:solidFill>
                  <a:srgbClr val="660033"/>
                </a:solidFill>
                <a:ea typeface="ＭＳ Ｐゴシック" panose="020B0600070205080204" pitchFamily="34" charset="-128"/>
              </a:rPr>
              <a:t>inteiros</a:t>
            </a:r>
            <a:r>
              <a:rPr lang="en-US" altLang="en-US" sz="2400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)</a:t>
            </a:r>
            <a:r>
              <a:rPr lang="en-US" altLang="en-US" sz="2400" b="1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 :</a:t>
            </a:r>
          </a:p>
          <a:p>
            <a:pPr lvl="1" eaLnBrk="1" hangingPunct="1">
              <a:lnSpc>
                <a:spcPct val="80000"/>
              </a:lnSpc>
              <a:spcBef>
                <a:spcPct val="10000"/>
              </a:spcBef>
              <a:tabLst>
                <a:tab pos="4841875" algn="l"/>
              </a:tabLst>
            </a:pPr>
            <a:r>
              <a:rPr lang="en-US" altLang="en-US" sz="2200" dirty="0" err="1">
                <a:solidFill>
                  <a:srgbClr val="660033"/>
                </a:solidFill>
                <a:ea typeface="ＭＳ Ｐゴシック" panose="020B0600070205080204" pitchFamily="34" charset="-128"/>
              </a:rPr>
              <a:t>compilado</a:t>
            </a:r>
            <a:r>
              <a:rPr lang="en-US" altLang="en-US" sz="2200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660033"/>
                </a:solidFill>
                <a:ea typeface="ＭＳ Ｐゴシック" panose="020B0600070205080204" pitchFamily="34" charset="-128"/>
              </a:rPr>
              <a:t>sem</a:t>
            </a:r>
            <a:r>
              <a:rPr lang="en-US" altLang="en-US" sz="2200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660033"/>
                </a:solidFill>
                <a:ea typeface="ＭＳ Ｐゴシック" panose="020B0600070205080204" pitchFamily="34" charset="-128"/>
              </a:rPr>
              <a:t>qq</a:t>
            </a:r>
            <a:r>
              <a:rPr lang="en-US" altLang="en-US" sz="2200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660033"/>
                </a:solidFill>
                <a:ea typeface="ＭＳ Ｐゴシック" panose="020B0600070205080204" pitchFamily="34" charset="-128"/>
              </a:rPr>
              <a:t>otimização</a:t>
            </a:r>
            <a:r>
              <a:rPr lang="en-US" altLang="en-US" sz="2200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: 	42.06 CPE</a:t>
            </a:r>
          </a:p>
          <a:p>
            <a:pPr lvl="1" eaLnBrk="1" hangingPunct="1">
              <a:lnSpc>
                <a:spcPct val="80000"/>
              </a:lnSpc>
              <a:spcBef>
                <a:spcPct val="10000"/>
              </a:spcBef>
              <a:tabLst>
                <a:tab pos="4841875" algn="l"/>
              </a:tabLst>
            </a:pPr>
            <a:r>
              <a:rPr lang="en-US" altLang="en-US" sz="2200" dirty="0" err="1">
                <a:solidFill>
                  <a:srgbClr val="660033"/>
                </a:solidFill>
                <a:ea typeface="ＭＳ Ｐゴシック" panose="020B0600070205080204" pitchFamily="34" charset="-128"/>
              </a:rPr>
              <a:t>compilado</a:t>
            </a:r>
            <a:r>
              <a:rPr lang="en-US" altLang="en-US" sz="2200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 com </a:t>
            </a:r>
            <a:r>
              <a:rPr lang="en-US" altLang="en-US" b="1" dirty="0">
                <a:solidFill>
                  <a:srgbClr val="660033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-O2</a:t>
            </a:r>
            <a:r>
              <a:rPr lang="en-US" altLang="en-US" sz="2200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:	31.25 CPE</a:t>
            </a:r>
          </a:p>
        </p:txBody>
      </p:sp>
      <p:sp>
        <p:nvSpPr>
          <p:cNvPr id="26627" name="Rectangle 4">
            <a:extLst>
              <a:ext uri="{FF2B5EF4-FFF2-40B4-BE49-F238E27FC236}">
                <a16:creationId xmlns:a16="http://schemas.microsoft.com/office/drawing/2014/main" id="{7C359FDC-3378-D245-8CEA-14FC302D40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333375"/>
            <a:ext cx="813593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GB" altLang="en-US" sz="2000" i="1">
              <a:solidFill>
                <a:schemeClr val="accent2"/>
              </a:solidFill>
            </a:endParaRPr>
          </a:p>
        </p:txBody>
      </p:sp>
      <p:sp>
        <p:nvSpPr>
          <p:cNvPr id="26628" name="Rectangle 5">
            <a:extLst>
              <a:ext uri="{FF2B5EF4-FFF2-40B4-BE49-F238E27FC236}">
                <a16:creationId xmlns:a16="http://schemas.microsoft.com/office/drawing/2014/main" id="{9540A3D0-4BAE-B64F-BF5E-5D3653485F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5656" y="1557338"/>
            <a:ext cx="6162675" cy="2571750"/>
          </a:xfrm>
          <a:prstGeom prst="rect">
            <a:avLst/>
          </a:prstGeom>
          <a:solidFill>
            <a:srgbClr val="FFFF66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void combine1(vec_ptr v, int *dest)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{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  int i;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  *dest = 0;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  for (i = 0; i &lt; vec_length(v); i++) {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    int val;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    get_vec_element(v, i, &amp;val);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    *dest += val;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  }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2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25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25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5" grpId="0" build="p" bldLvl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40" name="Rectangle 4">
            <a:extLst>
              <a:ext uri="{FF2B5EF4-FFF2-40B4-BE49-F238E27FC236}">
                <a16:creationId xmlns:a16="http://schemas.microsoft.com/office/drawing/2014/main" id="{0F8F2E88-898E-4743-8DFA-32A16F81C9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3688" y="1557338"/>
            <a:ext cx="5895975" cy="3317875"/>
          </a:xfrm>
          <a:prstGeom prst="rect">
            <a:avLst/>
          </a:prstGeom>
          <a:solidFill>
            <a:srgbClr val="FFCCCC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void </a:t>
            </a:r>
            <a:r>
              <a:rPr lang="en-US" altLang="en-US" sz="2000" b="1">
                <a:solidFill>
                  <a:srgbClr val="500000"/>
                </a:solidFill>
                <a:latin typeface="Courier New" panose="02070309020205020404" pitchFamily="49" charset="0"/>
              </a:rPr>
              <a:t>combine1-goto</a:t>
            </a:r>
            <a:r>
              <a:rPr lang="en-US" altLang="en-US" sz="1800" b="1">
                <a:latin typeface="Courier New" panose="02070309020205020404" pitchFamily="49" charset="0"/>
              </a:rPr>
              <a:t>(vec_ptr v, int *dest)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{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int i = 0;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int val;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*dest = 0;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if (i &gt;= vec_length(v))  goto done;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endParaRPr lang="en-US" altLang="en-US" sz="800" b="1"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loop: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get_vec_element(v, i, &amp;val);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*dest += val;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i++;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if (i &lt; </a:t>
            </a:r>
            <a:r>
              <a:rPr lang="en-US" altLang="en-US" sz="1800" b="1" i="1">
                <a:solidFill>
                  <a:srgbClr val="A50021"/>
                </a:solidFill>
                <a:latin typeface="Courier New" panose="02070309020205020404" pitchFamily="49" charset="0"/>
              </a:rPr>
              <a:t>vec_length(v)</a:t>
            </a:r>
            <a:r>
              <a:rPr lang="en-US" altLang="en-US" sz="1800" b="1">
                <a:latin typeface="Courier New" panose="02070309020205020404" pitchFamily="49" charset="0"/>
              </a:rPr>
              <a:t>)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  goto loop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done: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93539" name="Rectangle 3">
            <a:extLst>
              <a:ext uri="{FF2B5EF4-FFF2-40B4-BE49-F238E27FC236}">
                <a16:creationId xmlns:a16="http://schemas.microsoft.com/office/drawing/2014/main" id="{1B4B2D9D-F2FC-B846-B7EC-554C44E955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13325"/>
            <a:ext cx="7848600" cy="1227138"/>
          </a:xfrm>
        </p:spPr>
        <p:txBody>
          <a:bodyPr/>
          <a:lstStyle/>
          <a:p>
            <a:pPr marL="223838" indent="-223838" defTabSz="895350" eaLnBrk="1" hangingPunct="1">
              <a:buFontTx/>
              <a:buNone/>
              <a:tabLst>
                <a:tab pos="630238" algn="l"/>
                <a:tab pos="2971800" algn="l"/>
              </a:tabLst>
            </a:pPr>
            <a:r>
              <a:rPr lang="en-US" altLang="en-US" b="1">
                <a:solidFill>
                  <a:srgbClr val="500000"/>
                </a:solidFill>
                <a:ea typeface="ＭＳ Ｐゴシック" panose="020B0600070205080204" pitchFamily="34" charset="-128"/>
              </a:rPr>
              <a:t>Ineficiência óbvia:</a:t>
            </a:r>
          </a:p>
          <a:p>
            <a:pPr marL="695325" lvl="1" indent="-357188" defTabSz="895350" eaLnBrk="1" hangingPunct="1">
              <a:lnSpc>
                <a:spcPct val="90000"/>
              </a:lnSpc>
              <a:spcBef>
                <a:spcPct val="10000"/>
              </a:spcBef>
              <a:tabLst>
                <a:tab pos="630238" algn="l"/>
                <a:tab pos="2971800" algn="l"/>
              </a:tabLst>
            </a:pPr>
            <a:r>
              <a:rPr lang="en-US" altLang="en-US" sz="2400">
                <a:solidFill>
                  <a:srgbClr val="500000"/>
                </a:solidFill>
                <a:ea typeface="ＭＳ Ｐゴシック" panose="020B0600070205080204" pitchFamily="34" charset="-128"/>
              </a:rPr>
              <a:t>função </a:t>
            </a:r>
            <a:r>
              <a:rPr lang="en-US" altLang="en-US" sz="2400" b="1">
                <a:solidFill>
                  <a:srgbClr val="5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vec_length</a:t>
            </a:r>
            <a:r>
              <a:rPr lang="en-US" altLang="en-US" sz="2400">
                <a:solidFill>
                  <a:srgbClr val="500000"/>
                </a:solidFill>
                <a:ea typeface="ＭＳ Ｐゴシック" panose="020B0600070205080204" pitchFamily="34" charset="-128"/>
              </a:rPr>
              <a:t> invocada em cada iteração</a:t>
            </a:r>
          </a:p>
          <a:p>
            <a:pPr marL="695325" lvl="1" indent="-357188" defTabSz="895350" eaLnBrk="1" hangingPunct="1">
              <a:lnSpc>
                <a:spcPct val="90000"/>
              </a:lnSpc>
              <a:spcBef>
                <a:spcPct val="10000"/>
              </a:spcBef>
              <a:tabLst>
                <a:tab pos="630238" algn="l"/>
                <a:tab pos="2971800" algn="l"/>
              </a:tabLst>
            </a:pPr>
            <a:r>
              <a:rPr lang="en-US" altLang="en-US" sz="2400">
                <a:solidFill>
                  <a:srgbClr val="500000"/>
                </a:solidFill>
                <a:ea typeface="ＭＳ Ｐゴシック" panose="020B0600070205080204" pitchFamily="34" charset="-128"/>
              </a:rPr>
              <a:t>… mesmo sendo para calcular o mesmo valor!</a:t>
            </a:r>
          </a:p>
        </p:txBody>
      </p:sp>
      <p:sp>
        <p:nvSpPr>
          <p:cNvPr id="193541" name="AutoShape 5">
            <a:extLst>
              <a:ext uri="{FF2B5EF4-FFF2-40B4-BE49-F238E27FC236}">
                <a16:creationId xmlns:a16="http://schemas.microsoft.com/office/drawing/2014/main" id="{BD39AD5A-671E-F242-931C-A5B8337009BC}"/>
              </a:ext>
            </a:extLst>
          </p:cNvPr>
          <p:cNvSpPr>
            <a:spLocks/>
          </p:cNvSpPr>
          <p:nvPr/>
        </p:nvSpPr>
        <p:spPr bwMode="auto">
          <a:xfrm>
            <a:off x="6372225" y="3213100"/>
            <a:ext cx="457200" cy="1152525"/>
          </a:xfrm>
          <a:prstGeom prst="rightBrace">
            <a:avLst>
              <a:gd name="adj1" fmla="val 21007"/>
              <a:gd name="adj2" fmla="val 50000"/>
            </a:avLst>
          </a:prstGeom>
          <a:noFill/>
          <a:ln w="38100">
            <a:solidFill>
              <a:srgbClr val="5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ourier New" panose="02070309020205020404" pitchFamily="49" charset="0"/>
            </a:endParaRPr>
          </a:p>
        </p:txBody>
      </p:sp>
      <p:sp>
        <p:nvSpPr>
          <p:cNvPr id="193542" name="Text Box 6">
            <a:extLst>
              <a:ext uri="{FF2B5EF4-FFF2-40B4-BE49-F238E27FC236}">
                <a16:creationId xmlns:a16="http://schemas.microsoft.com/office/drawing/2014/main" id="{8850C7C4-861C-7E40-BB65-CB070EA0D9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8488" y="3530600"/>
            <a:ext cx="1608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>
                <a:solidFill>
                  <a:srgbClr val="500000"/>
                </a:solidFill>
                <a:latin typeface="Helvetica" pitchFamily="2" charset="0"/>
              </a:rPr>
              <a:t>1 iteração</a:t>
            </a:r>
          </a:p>
        </p:txBody>
      </p:sp>
      <p:sp>
        <p:nvSpPr>
          <p:cNvPr id="28677" name="Rectangle 7">
            <a:extLst>
              <a:ext uri="{FF2B5EF4-FFF2-40B4-BE49-F238E27FC236}">
                <a16:creationId xmlns:a16="http://schemas.microsoft.com/office/drawing/2014/main" id="{29E0AB52-7BDB-4142-911F-7250BC95A0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pt-BR" altLang="en-US" sz="2000">
                <a:ea typeface="ＭＳ Ｐゴシック" panose="020B0600070205080204" pitchFamily="34" charset="-128"/>
              </a:rPr>
              <a:t>Análise detalhada do exemplo:</a:t>
            </a:r>
            <a:br>
              <a:rPr lang="pt-BR" altLang="en-US" sz="2000">
                <a:ea typeface="ＭＳ Ｐゴシック" panose="020B0600070205080204" pitchFamily="34" charset="-128"/>
              </a:rPr>
            </a:br>
            <a:r>
              <a:rPr lang="pt-BR" altLang="en-US" sz="2000">
                <a:ea typeface="ＭＳ Ｐゴシック" panose="020B0600070205080204" pitchFamily="34" charset="-128"/>
              </a:rPr>
              <a:t>à procura de ineficiências...</a:t>
            </a:r>
            <a:endParaRPr lang="en-US" altLang="en-US" sz="2000" b="0">
              <a:ea typeface="ＭＳ Ｐゴシック" panose="020B0600070205080204" pitchFamily="34" charset="-128"/>
            </a:endParaRPr>
          </a:p>
        </p:txBody>
      </p:sp>
      <p:sp>
        <p:nvSpPr>
          <p:cNvPr id="193544" name="Text Box 8">
            <a:extLst>
              <a:ext uri="{FF2B5EF4-FFF2-40B4-BE49-F238E27FC236}">
                <a16:creationId xmlns:a16="http://schemas.microsoft.com/office/drawing/2014/main" id="{DD07F7D8-46F3-A840-B9B1-467ED6D9DF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552" y="2205038"/>
            <a:ext cx="1201737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pt-PT" altLang="en-US" sz="2400" b="1" dirty="0">
                <a:solidFill>
                  <a:srgbClr val="003300"/>
                </a:solidFill>
              </a:rPr>
              <a:t>Versão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pt-PT" altLang="en-US" b="1" dirty="0">
                <a:solidFill>
                  <a:srgbClr val="003300"/>
                </a:solidFill>
                <a:latin typeface="Courier New" panose="02070309020205020404" pitchFamily="49" charset="0"/>
              </a:rPr>
              <a:t>goto</a:t>
            </a:r>
            <a:endParaRPr lang="en-US" altLang="en-US" b="1" dirty="0">
              <a:solidFill>
                <a:srgbClr val="003300"/>
              </a:solidFill>
              <a:latin typeface="Courier New" panose="02070309020205020404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3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354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35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935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935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935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9354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9354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9354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9354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9354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9354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9354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9354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9354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93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93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93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93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0" grpId="0" build="allAtOnce" animBg="1"/>
      <p:bldP spid="193539" grpId="0" uiExpand="1" build="p" bldLvl="2"/>
      <p:bldP spid="193541" grpId="0" animBg="1"/>
      <p:bldP spid="193542" grpId="0"/>
      <p:bldP spid="1935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>
            <a:extLst>
              <a:ext uri="{FF2B5EF4-FFF2-40B4-BE49-F238E27FC236}">
                <a16:creationId xmlns:a16="http://schemas.microsoft.com/office/drawing/2014/main" id="{F8035C43-81FE-F14C-8B9E-36EC2B815E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1557338"/>
            <a:ext cx="8305800" cy="2209800"/>
          </a:xfrm>
        </p:spPr>
        <p:txBody>
          <a:bodyPr/>
          <a:lstStyle/>
          <a:p>
            <a:pPr marL="223838" indent="-223838" defTabSz="895350" eaLnBrk="1" hangingPunct="1">
              <a:buFontTx/>
              <a:buNone/>
              <a:tabLst>
                <a:tab pos="2971800" algn="l"/>
              </a:tabLst>
            </a:pPr>
            <a:r>
              <a:rPr lang="en-US" altLang="en-US" sz="2400" b="1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Otimização</a:t>
            </a:r>
            <a:r>
              <a:rPr lang="en-US" altLang="en-US" sz="2400" b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1</a:t>
            </a:r>
            <a:r>
              <a:rPr lang="en-US" altLang="en-US" sz="24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:</a:t>
            </a:r>
          </a:p>
          <a:p>
            <a:pPr marL="560388" lvl="1" indent="-222250" defTabSz="895350" eaLnBrk="1" hangingPunct="1">
              <a:tabLst>
                <a:tab pos="2971800" algn="l"/>
              </a:tabLst>
            </a:pP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mover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invocação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2200" b="1" dirty="0" err="1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vec_length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para fora do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ciclo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interior</a:t>
            </a:r>
          </a:p>
          <a:p>
            <a:pPr marL="839788" lvl="2" indent="-165100" defTabSz="895350" eaLnBrk="1" hangingPunct="1">
              <a:tabLst>
                <a:tab pos="2971800" algn="l"/>
              </a:tabLst>
            </a:pP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o valor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não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altera de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iteração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para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iteração</a:t>
            </a:r>
            <a:endParaRPr lang="en-US" altLang="en-US" sz="20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marL="560388" lvl="1" indent="-222250" defTabSz="895350" eaLnBrk="1" hangingPunct="1">
              <a:tabLst>
                <a:tab pos="2971800" algn="l"/>
              </a:tabLst>
            </a:pPr>
            <a:r>
              <a:rPr lang="en-US" altLang="en-US" sz="2200" b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CPE:   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de 31.25 para </a:t>
            </a:r>
            <a:r>
              <a:rPr lang="en-US" altLang="en-US" sz="2200" b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20.66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(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compilado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com </a:t>
            </a:r>
            <a:r>
              <a:rPr lang="en-US" altLang="en-US" sz="2400" b="1" dirty="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-O2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)</a:t>
            </a:r>
          </a:p>
          <a:p>
            <a:pPr marL="839788" lvl="2" indent="-165100" defTabSz="895350" eaLnBrk="1" hangingPunct="1">
              <a:tabLst>
                <a:tab pos="2971800" algn="l"/>
              </a:tabLst>
            </a:pP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vec_length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impõe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um </a:t>
            </a:r>
            <a:r>
              <a:rPr lang="en-US" altLang="en-US" sz="2000" i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overhead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constante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, mas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significativo</a:t>
            </a:r>
            <a:endParaRPr lang="en-US" altLang="en-US" sz="20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0722" name="Rectangle 4">
            <a:extLst>
              <a:ext uri="{FF2B5EF4-FFF2-40B4-BE49-F238E27FC236}">
                <a16:creationId xmlns:a16="http://schemas.microsoft.com/office/drawing/2014/main" id="{D4BC90DC-CDAE-9643-B5FA-8D59665FC7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3716338"/>
            <a:ext cx="4997450" cy="2536825"/>
          </a:xfrm>
          <a:prstGeom prst="rect">
            <a:avLst/>
          </a:prstGeom>
          <a:solidFill>
            <a:srgbClr val="FFFF66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void combine</a:t>
            </a: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800" b="1">
                <a:latin typeface="Courier New" panose="02070309020205020404" pitchFamily="49" charset="0"/>
              </a:rPr>
              <a:t>(vec_ptr v, int *dest)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{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int i;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int </a:t>
            </a:r>
            <a:r>
              <a:rPr lang="en-US" altLang="en-US" sz="1800" b="1">
                <a:solidFill>
                  <a:srgbClr val="A50021"/>
                </a:solidFill>
                <a:latin typeface="Courier New" panose="02070309020205020404" pitchFamily="49" charset="0"/>
              </a:rPr>
              <a:t>length = vec_length(v)</a:t>
            </a:r>
            <a:r>
              <a:rPr lang="en-US" altLang="en-US" sz="1800" b="1">
                <a:latin typeface="Courier New" panose="02070309020205020404" pitchFamily="49" charset="0"/>
              </a:rPr>
              <a:t>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*dest = 0;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for (i = 0; i &lt; </a:t>
            </a:r>
            <a:r>
              <a:rPr lang="en-US" altLang="en-US" sz="1800" b="1">
                <a:solidFill>
                  <a:srgbClr val="A50021"/>
                </a:solidFill>
                <a:latin typeface="Courier New" panose="02070309020205020404" pitchFamily="49" charset="0"/>
              </a:rPr>
              <a:t>length</a:t>
            </a:r>
            <a:r>
              <a:rPr lang="en-US" altLang="en-US" sz="1800" b="1">
                <a:latin typeface="Courier New" panose="02070309020205020404" pitchFamily="49" charset="0"/>
              </a:rPr>
              <a:t>; i++) {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int val;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get_vec_element(v, i, &amp;val);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*dest += val;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}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30723" name="Rectangle 6">
            <a:extLst>
              <a:ext uri="{FF2B5EF4-FFF2-40B4-BE49-F238E27FC236}">
                <a16:creationId xmlns:a16="http://schemas.microsoft.com/office/drawing/2014/main" id="{C6633672-2E8F-E14B-959F-D187D94ECE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pt-BR" altLang="en-US" sz="2000">
                <a:ea typeface="ＭＳ Ｐゴシック" panose="020B0600070205080204" pitchFamily="34" charset="-128"/>
              </a:rPr>
              <a:t>Análise detalhada do exemplo:</a:t>
            </a:r>
            <a:br>
              <a:rPr lang="pt-BR" altLang="en-US" sz="2000">
                <a:ea typeface="ＭＳ Ｐゴシック" panose="020B0600070205080204" pitchFamily="34" charset="-128"/>
              </a:rPr>
            </a:br>
            <a:r>
              <a:rPr lang="pt-BR" altLang="en-US" sz="2000">
                <a:ea typeface="ＭＳ Ｐゴシック" panose="020B0600070205080204" pitchFamily="34" charset="-128"/>
              </a:rPr>
              <a:t>movimentação de código</a:t>
            </a:r>
            <a:endParaRPr lang="en-US" altLang="en-US" sz="200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>
            <a:extLst>
              <a:ext uri="{FF2B5EF4-FFF2-40B4-BE49-F238E27FC236}">
                <a16:creationId xmlns:a16="http://schemas.microsoft.com/office/drawing/2014/main" id="{E56B27A4-9D62-9649-8237-6992AF939C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1747664"/>
            <a:ext cx="8839200" cy="5065712"/>
          </a:xfrm>
          <a:noFill/>
        </p:spPr>
        <p:txBody>
          <a:bodyPr lIns="90487" tIns="44450" rIns="90487" bIns="44450"/>
          <a:lstStyle/>
          <a:p>
            <a:pPr eaLnBrk="1" hangingPunct="1">
              <a:buFontTx/>
              <a:buNone/>
            </a:pPr>
            <a:r>
              <a:rPr lang="en-US" altLang="en-US" sz="2000" b="1" i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Por que </a:t>
            </a:r>
            <a:r>
              <a:rPr lang="en-US" altLang="en-US" sz="2000" b="1" i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razão</a:t>
            </a:r>
            <a:r>
              <a:rPr lang="en-US" altLang="en-US" sz="2000" b="1" i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o </a:t>
            </a:r>
            <a:r>
              <a:rPr lang="en-US" altLang="en-US" sz="2000" b="1" i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compilador</a:t>
            </a:r>
            <a:r>
              <a:rPr lang="en-US" altLang="en-US" sz="2000" b="1" i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b="1" i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não</a:t>
            </a:r>
            <a:r>
              <a:rPr lang="en-US" altLang="en-US" sz="2000" b="1" i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b="1" i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moveu</a:t>
            </a:r>
            <a:r>
              <a:rPr lang="en-US" altLang="en-US" sz="2000" b="1" i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b="1" dirty="0" err="1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vec_len</a:t>
            </a:r>
            <a:r>
              <a:rPr lang="en-US" altLang="en-US" sz="2000" b="1" i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para fora do </a:t>
            </a:r>
            <a:r>
              <a:rPr lang="en-US" altLang="en-US" sz="2000" b="1" i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ciclo</a:t>
            </a:r>
            <a:r>
              <a:rPr lang="en-US" altLang="en-US" sz="2000" b="1" i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?</a:t>
            </a:r>
          </a:p>
          <a:p>
            <a:pPr lvl="1" eaLnBrk="1" hangingPunct="1"/>
            <a:r>
              <a:rPr lang="pt-PT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a função pode ter efeitos colaterais</a:t>
            </a:r>
            <a:endParaRPr lang="en-US" altLang="en-US" sz="20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lvl="2" eaLnBrk="1" hangingPunct="1"/>
            <a:r>
              <a:rPr lang="en-US" altLang="en-US" sz="18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por ex., </a:t>
            </a:r>
            <a:r>
              <a:rPr lang="en-US" altLang="en-US" sz="18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alterar</a:t>
            </a:r>
            <a:r>
              <a:rPr lang="en-US" altLang="en-US" sz="18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o </a:t>
            </a:r>
            <a:r>
              <a:rPr lang="en-US" altLang="en-US" sz="18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estado</a:t>
            </a:r>
            <a:r>
              <a:rPr lang="en-US" altLang="en-US" sz="18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global de </a:t>
            </a:r>
            <a:r>
              <a:rPr lang="en-US" altLang="en-US" sz="18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cada</a:t>
            </a:r>
            <a:r>
              <a:rPr lang="en-US" altLang="en-US" sz="18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8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vez</a:t>
            </a:r>
            <a:r>
              <a:rPr lang="en-US" altLang="en-US" sz="18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que </a:t>
            </a:r>
            <a:r>
              <a:rPr lang="en-US" altLang="en-US" sz="18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é</a:t>
            </a:r>
            <a:r>
              <a:rPr lang="en-US" altLang="en-US" sz="18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8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invocada</a:t>
            </a:r>
            <a:endParaRPr lang="en-US" altLang="en-US" sz="18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lvl="1" eaLnBrk="1" hangingPunct="1"/>
            <a:r>
              <a:rPr lang="en-US" altLang="en-US" sz="20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a </a:t>
            </a:r>
            <a:r>
              <a:rPr lang="en-US" altLang="en-US" sz="20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função</a:t>
            </a:r>
            <a:r>
              <a:rPr lang="en-US" altLang="en-US" sz="20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poderá</a:t>
            </a:r>
            <a:r>
              <a:rPr lang="en-US" altLang="en-US" sz="20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não</a:t>
            </a:r>
            <a:r>
              <a:rPr lang="en-US" altLang="en-US" sz="20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devolver</a:t>
            </a:r>
            <a:r>
              <a:rPr lang="en-US" altLang="en-US" sz="20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os</a:t>
            </a:r>
            <a:r>
              <a:rPr lang="en-US" altLang="en-US" sz="20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mesmos</a:t>
            </a:r>
            <a:r>
              <a:rPr lang="en-US" altLang="en-US" sz="20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valores</a:t>
            </a:r>
            <a:r>
              <a:rPr lang="en-US" altLang="en-US" sz="20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consoante</a:t>
            </a:r>
            <a:r>
              <a:rPr lang="en-US" altLang="en-US" sz="20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o </a:t>
            </a:r>
            <a:r>
              <a:rPr lang="en-US" altLang="en-US" sz="20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arg</a:t>
            </a:r>
            <a:endParaRPr lang="en-US" altLang="en-US" sz="2000" dirty="0">
              <a:solidFill>
                <a:srgbClr val="000066"/>
              </a:solidFill>
              <a:ea typeface="ＭＳ Ｐゴシック" panose="020B0600070205080204" pitchFamily="34" charset="-128"/>
            </a:endParaRPr>
          </a:p>
          <a:p>
            <a:pPr lvl="2" eaLnBrk="1" hangingPunct="1"/>
            <a:r>
              <a:rPr lang="en-US" altLang="en-US" sz="18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depende</a:t>
            </a:r>
            <a:r>
              <a:rPr lang="en-US" altLang="en-US" sz="18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18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outras</a:t>
            </a:r>
            <a:r>
              <a:rPr lang="en-US" altLang="en-US" sz="18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8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partes</a:t>
            </a:r>
            <a:r>
              <a:rPr lang="en-US" altLang="en-US" sz="18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do </a:t>
            </a:r>
            <a:r>
              <a:rPr lang="en-US" altLang="en-US" sz="18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estado</a:t>
            </a:r>
            <a:r>
              <a:rPr lang="en-US" altLang="en-US" sz="18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global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en-US" sz="2000" b="1" i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Por que </a:t>
            </a:r>
            <a:r>
              <a:rPr lang="en-US" altLang="en-US" sz="2000" b="1" i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razão</a:t>
            </a:r>
            <a:r>
              <a:rPr lang="en-US" altLang="en-US" sz="2000" b="1" i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o </a:t>
            </a:r>
            <a:r>
              <a:rPr lang="en-US" altLang="en-US" sz="2000" b="1" i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compilador</a:t>
            </a:r>
            <a:r>
              <a:rPr lang="en-US" altLang="en-US" sz="2000" b="1" i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b="1" i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não</a:t>
            </a:r>
            <a:r>
              <a:rPr lang="en-US" altLang="en-US" sz="2000" b="1" i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b="1" i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analisou</a:t>
            </a:r>
            <a:r>
              <a:rPr lang="en-US" altLang="en-US" sz="2000" b="1" i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o </a:t>
            </a:r>
            <a:r>
              <a:rPr lang="en-US" altLang="en-US" sz="2000" b="1" i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código</a:t>
            </a:r>
            <a:r>
              <a:rPr lang="en-US" altLang="en-US" sz="2000" b="1" i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de</a:t>
            </a:r>
            <a:r>
              <a:rPr lang="en-US" altLang="en-US" sz="2000" b="1" i="1" dirty="0">
                <a:ea typeface="ＭＳ Ｐゴシック" panose="020B0600070205080204" pitchFamily="34" charset="-128"/>
              </a:rPr>
              <a:t> </a:t>
            </a:r>
            <a:r>
              <a:rPr lang="en-US" altLang="en-US" sz="2000" b="1" dirty="0" err="1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vec_len</a:t>
            </a:r>
            <a:r>
              <a:rPr lang="en-US" altLang="en-US" sz="2000" b="1" i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?</a:t>
            </a:r>
          </a:p>
          <a:p>
            <a:pPr lvl="1" eaLnBrk="1" hangingPunct="1"/>
            <a:r>
              <a:rPr lang="en-US" altLang="en-US" sz="2000" dirty="0" err="1">
                <a:ea typeface="ＭＳ Ｐゴシック" panose="020B0600070205080204" pitchFamily="34" charset="-128"/>
              </a:rPr>
              <a:t>otimização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interprocedimental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não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é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usada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extensivamente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devido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ao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seu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elevado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custo</a:t>
            </a:r>
            <a:endParaRPr lang="en-US" altLang="en-US" sz="2000" dirty="0">
              <a:ea typeface="ＭＳ Ｐゴシック" panose="020B0600070205080204" pitchFamily="34" charset="-128"/>
            </a:endParaRPr>
          </a:p>
          <a:p>
            <a:pPr eaLnBrk="1" hangingPunct="1"/>
            <a:endParaRPr lang="en-US" altLang="en-US" sz="2000" dirty="0">
              <a:ea typeface="ＭＳ Ｐゴシック" panose="020B0600070205080204" pitchFamily="34" charset="-128"/>
            </a:endParaRPr>
          </a:p>
          <a:p>
            <a:pPr eaLnBrk="1" hangingPunct="1">
              <a:buFontTx/>
              <a:buNone/>
            </a:pPr>
            <a:r>
              <a:rPr lang="en-US" altLang="en-US" sz="2400" b="1" i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Aviso</a:t>
            </a:r>
            <a:r>
              <a:rPr lang="en-US" altLang="en-US" sz="2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:</a:t>
            </a:r>
          </a:p>
          <a:p>
            <a:pPr lvl="1" eaLnBrk="1" hangingPunct="1"/>
            <a:r>
              <a:rPr lang="en-US" altLang="en-US" sz="20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o </a:t>
            </a:r>
            <a:r>
              <a:rPr lang="en-US" altLang="en-US" sz="20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compilador</a:t>
            </a:r>
            <a:r>
              <a:rPr lang="en-US" altLang="en-US" sz="20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trata</a:t>
            </a:r>
            <a:r>
              <a:rPr lang="en-US" altLang="en-US" sz="20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invocação</a:t>
            </a:r>
            <a:r>
              <a:rPr lang="en-US" altLang="en-US" sz="20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20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procedimentos</a:t>
            </a:r>
            <a:r>
              <a:rPr lang="en-US" altLang="en-US" sz="20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como</a:t>
            </a:r>
            <a:r>
              <a:rPr lang="en-US" altLang="en-US" sz="20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uma</a:t>
            </a:r>
            <a:r>
              <a:rPr lang="en-US" altLang="en-US" sz="20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i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black box</a:t>
            </a:r>
          </a:p>
          <a:p>
            <a:pPr lvl="1" eaLnBrk="1" hangingPunct="1"/>
            <a:r>
              <a:rPr lang="en-US" altLang="en-US" sz="20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as </a:t>
            </a:r>
            <a:r>
              <a:rPr lang="en-US" altLang="en-US" sz="20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otimizações</a:t>
            </a:r>
            <a:r>
              <a:rPr lang="en-US" altLang="en-US" sz="20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são</a:t>
            </a:r>
            <a:r>
              <a:rPr lang="en-US" altLang="en-US" sz="20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pobres</a:t>
            </a:r>
            <a:r>
              <a:rPr lang="en-US" altLang="en-US" sz="20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em</a:t>
            </a:r>
            <a:r>
              <a:rPr lang="en-US" altLang="en-US" sz="20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redor</a:t>
            </a:r>
            <a:r>
              <a:rPr lang="en-US" altLang="en-US" sz="20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20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invoc</a:t>
            </a:r>
            <a:r>
              <a:rPr lang="en-US" altLang="en-US" sz="20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20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procedimentos</a:t>
            </a:r>
            <a:endParaRPr lang="en-US" altLang="en-US" sz="2000" dirty="0">
              <a:solidFill>
                <a:srgbClr val="8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2770" name="Rectangle 7">
            <a:extLst>
              <a:ext uri="{FF2B5EF4-FFF2-40B4-BE49-F238E27FC236}">
                <a16:creationId xmlns:a16="http://schemas.microsoft.com/office/drawing/2014/main" id="{C4402082-CFB9-9942-B294-34915323E9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pt-BR" altLang="en-US" sz="2000">
                <a:ea typeface="ＭＳ Ｐゴシック" panose="020B0600070205080204" pitchFamily="34" charset="-128"/>
              </a:rPr>
              <a:t>Bloqueadores de otimização:</a:t>
            </a:r>
            <a:br>
              <a:rPr lang="pt-BR" altLang="en-US" sz="2000">
                <a:ea typeface="ＭＳ Ｐゴシック" panose="020B0600070205080204" pitchFamily="34" charset="-128"/>
              </a:rPr>
            </a:br>
            <a:r>
              <a:rPr lang="pt-BR" altLang="en-US" sz="2000">
                <a:ea typeface="ＭＳ Ｐゴシック" panose="020B0600070205080204" pitchFamily="34" charset="-128"/>
              </a:rPr>
              <a:t>a invocação de procedimentos/funções</a:t>
            </a:r>
            <a:endParaRPr lang="en-US" altLang="en-US" sz="200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3" name="Rectangle 3">
            <a:extLst>
              <a:ext uri="{FF2B5EF4-FFF2-40B4-BE49-F238E27FC236}">
                <a16:creationId xmlns:a16="http://schemas.microsoft.com/office/drawing/2014/main" id="{F35E91E2-0521-E947-9BE3-B772746BBE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3933825"/>
            <a:ext cx="4997450" cy="2397125"/>
          </a:xfrm>
          <a:prstGeom prst="rect">
            <a:avLst/>
          </a:prstGeom>
          <a:solidFill>
            <a:srgbClr val="FFFF66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void combine</a:t>
            </a:r>
            <a:r>
              <a:rPr lang="en-US" altLang="en-US" sz="1800" b="1">
                <a:solidFill>
                  <a:srgbClr val="500000"/>
                </a:solidFill>
                <a:latin typeface="Courier New" panose="02070309020205020404" pitchFamily="49" charset="0"/>
              </a:rPr>
              <a:t>2</a:t>
            </a:r>
            <a:r>
              <a:rPr lang="en-US" altLang="en-US" sz="1800" b="1">
                <a:latin typeface="Courier New" panose="02070309020205020404" pitchFamily="49" charset="0"/>
              </a:rPr>
              <a:t>(vec_ptr v, int *dest)</a:t>
            </a:r>
          </a:p>
          <a:p>
            <a:pPr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{</a:t>
            </a:r>
          </a:p>
          <a:p>
            <a:pPr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int i;</a:t>
            </a:r>
          </a:p>
          <a:p>
            <a:pPr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int </a:t>
            </a:r>
            <a:r>
              <a:rPr lang="en-US" altLang="en-US" sz="1800" b="1">
                <a:solidFill>
                  <a:srgbClr val="500000"/>
                </a:solidFill>
                <a:latin typeface="Courier New" panose="02070309020205020404" pitchFamily="49" charset="0"/>
              </a:rPr>
              <a:t>length = vec_length(v);</a:t>
            </a:r>
          </a:p>
          <a:p>
            <a:pPr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*dest = 0;</a:t>
            </a:r>
          </a:p>
          <a:p>
            <a:pPr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for (i = 0; i &lt; </a:t>
            </a:r>
            <a:r>
              <a:rPr lang="en-US" altLang="en-US" sz="1800" b="1">
                <a:solidFill>
                  <a:srgbClr val="500000"/>
                </a:solidFill>
                <a:latin typeface="Courier New" panose="02070309020205020404" pitchFamily="49" charset="0"/>
              </a:rPr>
              <a:t>length</a:t>
            </a:r>
            <a:r>
              <a:rPr lang="en-US" altLang="en-US" sz="1800" b="1">
                <a:latin typeface="Courier New" panose="02070309020205020404" pitchFamily="49" charset="0"/>
              </a:rPr>
              <a:t>; i++) {</a:t>
            </a:r>
          </a:p>
          <a:p>
            <a:pPr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int val;</a:t>
            </a:r>
          </a:p>
          <a:p>
            <a:pPr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get_vec_element(v, i, &amp;val);</a:t>
            </a:r>
          </a:p>
          <a:p>
            <a:pPr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*dest += val;</a:t>
            </a:r>
          </a:p>
          <a:p>
            <a:pPr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}</a:t>
            </a:r>
          </a:p>
          <a:p>
            <a:pPr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34818" name="Rectangle 4">
            <a:extLst>
              <a:ext uri="{FF2B5EF4-FFF2-40B4-BE49-F238E27FC236}">
                <a16:creationId xmlns:a16="http://schemas.microsoft.com/office/drawing/2014/main" id="{F58885F0-8026-9E4C-BB44-EFF26D87C4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pt-BR" altLang="en-US" sz="2000" dirty="0">
                <a:ea typeface="ＭＳ Ｐゴシック" panose="020B0600070205080204" pitchFamily="34" charset="-128"/>
              </a:rPr>
              <a:t>Análise detalhada do exemplo:</a:t>
            </a:r>
            <a:br>
              <a:rPr lang="pt-BR" altLang="en-US" sz="2000" dirty="0">
                <a:ea typeface="ＭＳ Ｐゴシック" panose="020B0600070205080204" pitchFamily="34" charset="-128"/>
              </a:rPr>
            </a:br>
            <a:r>
              <a:rPr lang="pt-BR" altLang="en-US" sz="2000" dirty="0">
                <a:ea typeface="ＭＳ Ｐゴシック" panose="020B0600070205080204" pitchFamily="34" charset="-128"/>
              </a:rPr>
              <a:t>simplificação de cálculos</a:t>
            </a:r>
            <a:endParaRPr lang="en-US" altLang="en-US" sz="2000" dirty="0">
              <a:ea typeface="ＭＳ Ｐゴシック" panose="020B0600070205080204" pitchFamily="34" charset="-128"/>
            </a:endParaRPr>
          </a:p>
        </p:txBody>
      </p:sp>
      <p:sp>
        <p:nvSpPr>
          <p:cNvPr id="204805" name="Rectangle 5">
            <a:extLst>
              <a:ext uri="{FF2B5EF4-FFF2-40B4-BE49-F238E27FC236}">
                <a16:creationId xmlns:a16="http://schemas.microsoft.com/office/drawing/2014/main" id="{612A8CFD-1FB1-B84F-9878-7BC57C42C5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3992711"/>
            <a:ext cx="4997450" cy="2460625"/>
          </a:xfrm>
          <a:prstGeom prst="rect">
            <a:avLst/>
          </a:prstGeom>
          <a:solidFill>
            <a:srgbClr val="FFFF66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void combine</a:t>
            </a:r>
            <a:r>
              <a:rPr lang="en-US" altLang="en-US" sz="1800" b="1" dirty="0">
                <a:solidFill>
                  <a:srgbClr val="CC0000"/>
                </a:solidFill>
                <a:latin typeface="Courier New" panose="02070309020205020404" pitchFamily="49" charset="0"/>
              </a:rPr>
              <a:t>3</a:t>
            </a:r>
            <a:r>
              <a:rPr lang="en-US" altLang="en-US" sz="1800" b="1" dirty="0">
                <a:latin typeface="Courier New" panose="02070309020205020404" pitchFamily="49" charset="0"/>
              </a:rPr>
              <a:t>(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vec_ptr</a:t>
            </a:r>
            <a:r>
              <a:rPr lang="en-US" altLang="en-US" sz="1800" b="1" dirty="0">
                <a:latin typeface="Courier New" panose="02070309020205020404" pitchFamily="49" charset="0"/>
              </a:rPr>
              <a:t> v, int *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dest</a:t>
            </a:r>
            <a:r>
              <a:rPr lang="en-US" altLang="en-US" sz="1800" b="1" dirty="0">
                <a:latin typeface="Courier New" panose="02070309020205020404" pitchFamily="49" charset="0"/>
              </a:rPr>
              <a:t>)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{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  int 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</a:t>
            </a:r>
            <a:r>
              <a:rPr lang="en-US" altLang="en-US" sz="1800" b="1" dirty="0">
                <a:latin typeface="Courier New" panose="02070309020205020404" pitchFamily="49" charset="0"/>
              </a:rPr>
              <a:t>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rgbClr val="800000"/>
                </a:solidFill>
                <a:latin typeface="Courier New" panose="02070309020205020404" pitchFamily="49" charset="0"/>
              </a:rPr>
              <a:t>  </a:t>
            </a:r>
            <a:r>
              <a:rPr lang="en-US" altLang="en-US" sz="1800" b="1" dirty="0">
                <a:latin typeface="Courier New" panose="02070309020205020404" pitchFamily="49" charset="0"/>
              </a:rPr>
              <a:t>int length = 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vec_length</a:t>
            </a:r>
            <a:r>
              <a:rPr lang="en-US" altLang="en-US" sz="1800" b="1" dirty="0">
                <a:latin typeface="Courier New" panose="02070309020205020404" pitchFamily="49" charset="0"/>
              </a:rPr>
              <a:t>(v);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  </a:t>
            </a:r>
            <a:r>
              <a:rPr lang="en-US" altLang="en-US" sz="1800" b="1" dirty="0">
                <a:solidFill>
                  <a:srgbClr val="CC0000"/>
                </a:solidFill>
                <a:latin typeface="Courier New" panose="02070309020205020404" pitchFamily="49" charset="0"/>
              </a:rPr>
              <a:t>int *data = </a:t>
            </a:r>
            <a:r>
              <a:rPr lang="en-US" altLang="en-US" sz="1800" b="1" dirty="0" err="1">
                <a:solidFill>
                  <a:srgbClr val="CC0000"/>
                </a:solidFill>
                <a:latin typeface="Courier New" panose="02070309020205020404" pitchFamily="49" charset="0"/>
              </a:rPr>
              <a:t>get_vec_start</a:t>
            </a:r>
            <a:r>
              <a:rPr lang="en-US" altLang="en-US" sz="1800" b="1" dirty="0">
                <a:solidFill>
                  <a:srgbClr val="CC0000"/>
                </a:solidFill>
                <a:latin typeface="Courier New" panose="02070309020205020404" pitchFamily="49" charset="0"/>
              </a:rPr>
              <a:t>(v);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  *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dest</a:t>
            </a:r>
            <a:r>
              <a:rPr lang="en-US" altLang="en-US" sz="1800" b="1" dirty="0">
                <a:latin typeface="Courier New" panose="02070309020205020404" pitchFamily="49" charset="0"/>
              </a:rPr>
              <a:t> = 0;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  for (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</a:t>
            </a:r>
            <a:r>
              <a:rPr lang="en-US" altLang="en-US" sz="1800" b="1" dirty="0">
                <a:latin typeface="Courier New" panose="02070309020205020404" pitchFamily="49" charset="0"/>
              </a:rPr>
              <a:t> = 0; 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</a:t>
            </a:r>
            <a:r>
              <a:rPr lang="en-US" altLang="en-US" sz="1800" b="1" dirty="0">
                <a:latin typeface="Courier New" panose="02070309020205020404" pitchFamily="49" charset="0"/>
              </a:rPr>
              <a:t> &lt; length; 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</a:t>
            </a:r>
            <a:r>
              <a:rPr lang="en-US" altLang="en-US" sz="1800" b="1" dirty="0">
                <a:latin typeface="Courier New" panose="02070309020205020404" pitchFamily="49" charset="0"/>
              </a:rPr>
              <a:t>++) {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    *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dest</a:t>
            </a:r>
            <a:r>
              <a:rPr lang="en-US" altLang="en-US" sz="1800" b="1" dirty="0">
                <a:latin typeface="Courier New" panose="02070309020205020404" pitchFamily="49" charset="0"/>
              </a:rPr>
              <a:t> += </a:t>
            </a:r>
            <a:r>
              <a:rPr lang="en-US" altLang="en-US" sz="1800" b="1" dirty="0">
                <a:solidFill>
                  <a:srgbClr val="CC0000"/>
                </a:solidFill>
                <a:latin typeface="Courier New" panose="02070309020205020404" pitchFamily="49" charset="0"/>
              </a:rPr>
              <a:t>data[</a:t>
            </a:r>
            <a:r>
              <a:rPr lang="en-US" altLang="en-US" sz="1800" b="1" dirty="0" err="1">
                <a:solidFill>
                  <a:srgbClr val="CC0000"/>
                </a:solidFill>
                <a:latin typeface="Courier New" panose="02070309020205020404" pitchFamily="49" charset="0"/>
              </a:rPr>
              <a:t>i</a:t>
            </a:r>
            <a:r>
              <a:rPr lang="en-US" altLang="en-US" sz="1800" b="1" dirty="0">
                <a:solidFill>
                  <a:srgbClr val="CC0000"/>
                </a:solidFill>
                <a:latin typeface="Courier New" panose="02070309020205020404" pitchFamily="49" charset="0"/>
              </a:rPr>
              <a:t>];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  }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204802" name="Rectangle 2">
            <a:extLst>
              <a:ext uri="{FF2B5EF4-FFF2-40B4-BE49-F238E27FC236}">
                <a16:creationId xmlns:a16="http://schemas.microsoft.com/office/drawing/2014/main" id="{D6513FF2-29CC-FA42-A862-08EAC4FC27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8424862" cy="2520950"/>
          </a:xfrm>
        </p:spPr>
        <p:txBody>
          <a:bodyPr/>
          <a:lstStyle/>
          <a:p>
            <a:pPr marL="223838" indent="-223838" defTabSz="895350" eaLnBrk="1" hangingPunct="1">
              <a:lnSpc>
                <a:spcPct val="90000"/>
              </a:lnSpc>
              <a:buFontTx/>
              <a:buNone/>
              <a:tabLst>
                <a:tab pos="2971800" algn="l"/>
              </a:tabLst>
            </a:pPr>
            <a:r>
              <a:rPr lang="en-US" altLang="en-US" sz="2400" b="1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Otimização</a:t>
            </a:r>
            <a:r>
              <a:rPr lang="en-US" altLang="en-US" sz="2400" b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2</a:t>
            </a:r>
            <a:r>
              <a:rPr lang="en-US" altLang="en-US" sz="24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:</a:t>
            </a:r>
          </a:p>
          <a:p>
            <a:pPr marL="560388" lvl="1" indent="-222250" defTabSz="895350" eaLnBrk="1" hangingPunct="1">
              <a:lnSpc>
                <a:spcPct val="90000"/>
              </a:lnSpc>
              <a:tabLst>
                <a:tab pos="2971800" algn="l"/>
              </a:tabLst>
            </a:pP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evitar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invocação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2200" b="1" dirty="0" err="1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get_vec_element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para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ir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buscar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cada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elemento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do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vetor</a:t>
            </a:r>
            <a:endParaRPr lang="en-US" altLang="en-US" sz="22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marL="839788" lvl="2" indent="-165100" defTabSz="895350" eaLnBrk="1" hangingPunct="1">
              <a:lnSpc>
                <a:spcPct val="75000"/>
              </a:lnSpc>
              <a:spcBef>
                <a:spcPct val="5000"/>
              </a:spcBef>
              <a:tabLst>
                <a:tab pos="2971800" algn="l"/>
              </a:tabLst>
            </a:pP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obter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apontador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para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início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do </a:t>
            </a:r>
            <a:r>
              <a:rPr lang="en-US" altLang="en-US" sz="2000" i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array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antes do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ciclo</a:t>
            </a:r>
            <a:endParaRPr lang="en-US" altLang="en-US" sz="20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marL="839788" lvl="2" indent="-165100" defTabSz="895350" eaLnBrk="1" hangingPunct="1">
              <a:lnSpc>
                <a:spcPct val="75000"/>
              </a:lnSpc>
              <a:spcBef>
                <a:spcPct val="5000"/>
              </a:spcBef>
              <a:tabLst>
                <a:tab pos="2971800" algn="l"/>
              </a:tabLst>
            </a:pP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dentro do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ciclo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trabalhar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apenas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com o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apontador</a:t>
            </a:r>
            <a:endParaRPr lang="en-US" altLang="en-US" sz="20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marL="560388" lvl="1" indent="-222250" defTabSz="895350" eaLnBrk="1" hangingPunct="1">
              <a:lnSpc>
                <a:spcPct val="90000"/>
              </a:lnSpc>
              <a:tabLst>
                <a:tab pos="2971800" algn="l"/>
              </a:tabLst>
            </a:pPr>
            <a:r>
              <a:rPr lang="en-US" altLang="en-US" sz="2200" b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CPE:   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de 20.66 para </a:t>
            </a:r>
            <a:r>
              <a:rPr lang="en-US" altLang="en-US" sz="2200" b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6.00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(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compilado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com </a:t>
            </a:r>
            <a:r>
              <a:rPr lang="en-US" altLang="en-US" sz="2400" b="1" dirty="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-O2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)</a:t>
            </a:r>
          </a:p>
          <a:p>
            <a:pPr marL="839788" lvl="2" indent="-165100" defTabSz="895350" eaLnBrk="1" hangingPunct="1">
              <a:lnSpc>
                <a:spcPct val="75000"/>
              </a:lnSpc>
              <a:spcBef>
                <a:spcPct val="5000"/>
              </a:spcBef>
              <a:tabLst>
                <a:tab pos="2971800" algn="l"/>
              </a:tabLst>
            </a:pP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invocação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funções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é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dispendioso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, mas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tem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riscos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dispensá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-lo</a:t>
            </a:r>
          </a:p>
          <a:p>
            <a:pPr marL="839788" lvl="2" indent="-165100" defTabSz="895350" eaLnBrk="1" hangingPunct="1">
              <a:lnSpc>
                <a:spcPct val="75000"/>
              </a:lnSpc>
              <a:spcBef>
                <a:spcPct val="5000"/>
              </a:spcBef>
              <a:tabLst>
                <a:tab pos="2971800" algn="l"/>
              </a:tabLst>
            </a:pP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validação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limites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2000" i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arrays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é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dispendioso</a:t>
            </a:r>
            <a:endParaRPr lang="en-US" altLang="en-US" sz="20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48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48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48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204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204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48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48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048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3" grpId="0" animBg="1"/>
      <p:bldP spid="20480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>
            <a:extLst>
              <a:ext uri="{FF2B5EF4-FFF2-40B4-BE49-F238E27FC236}">
                <a16:creationId xmlns:a16="http://schemas.microsoft.com/office/drawing/2014/main" id="{F9072FD3-2AC7-1340-A32A-0BA0763B1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8888" y="3849688"/>
            <a:ext cx="4997450" cy="2603500"/>
          </a:xfrm>
          <a:prstGeom prst="rect">
            <a:avLst/>
          </a:prstGeom>
          <a:solidFill>
            <a:srgbClr val="FFFF66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void combine</a:t>
            </a:r>
            <a:r>
              <a:rPr lang="en-US" altLang="en-US" sz="1800" b="1">
                <a:solidFill>
                  <a:srgbClr val="500000"/>
                </a:solidFill>
                <a:latin typeface="Courier New" panose="02070309020205020404" pitchFamily="49" charset="0"/>
              </a:rPr>
              <a:t>3</a:t>
            </a:r>
            <a:r>
              <a:rPr lang="en-US" altLang="en-US" sz="1800" b="1">
                <a:latin typeface="Courier New" panose="02070309020205020404" pitchFamily="49" charset="0"/>
              </a:rPr>
              <a:t>(vec_ptr v, int *dest)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int i;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800000"/>
                </a:solidFill>
                <a:latin typeface="Courier New" panose="02070309020205020404" pitchFamily="49" charset="0"/>
              </a:rPr>
              <a:t>  </a:t>
            </a:r>
            <a:r>
              <a:rPr lang="en-US" altLang="en-US" sz="1800" b="1">
                <a:latin typeface="Courier New" panose="02070309020205020404" pitchFamily="49" charset="0"/>
              </a:rPr>
              <a:t>int length = vec_length(v);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</a:t>
            </a:r>
            <a:r>
              <a:rPr lang="en-US" altLang="en-US" sz="1800" b="1">
                <a:solidFill>
                  <a:srgbClr val="500000"/>
                </a:solidFill>
                <a:latin typeface="Courier New" panose="02070309020205020404" pitchFamily="49" charset="0"/>
              </a:rPr>
              <a:t>int *data = get_vec_start(v);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*dest = 0;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for (i = 0; i &lt; length; i++) 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*dest += </a:t>
            </a:r>
            <a:r>
              <a:rPr lang="en-US" altLang="en-US" sz="1800" b="1">
                <a:solidFill>
                  <a:srgbClr val="500000"/>
                </a:solidFill>
                <a:latin typeface="Courier New" panose="02070309020205020404" pitchFamily="49" charset="0"/>
              </a:rPr>
              <a:t>data[i];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}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36866" name="Rectangle 3">
            <a:extLst>
              <a:ext uri="{FF2B5EF4-FFF2-40B4-BE49-F238E27FC236}">
                <a16:creationId xmlns:a16="http://schemas.microsoft.com/office/drawing/2014/main" id="{0C465DAC-A2AF-B944-866F-A1F6DFDD61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pt-BR" altLang="en-US" sz="2000">
                <a:ea typeface="ＭＳ Ｐゴシック" panose="020B0600070205080204" pitchFamily="34" charset="-128"/>
              </a:rPr>
              <a:t>Análise detalhada do exemplo:</a:t>
            </a:r>
            <a:br>
              <a:rPr lang="pt-BR" altLang="en-US" sz="2000">
                <a:ea typeface="ＭＳ Ｐゴシック" panose="020B0600070205080204" pitchFamily="34" charset="-128"/>
              </a:rPr>
            </a:br>
            <a:r>
              <a:rPr lang="pt-BR" altLang="en-US" sz="2000">
                <a:ea typeface="ＭＳ Ｐゴシック" panose="020B0600070205080204" pitchFamily="34" charset="-128"/>
              </a:rPr>
              <a:t>eliminar referências desnecessárias à memória</a:t>
            </a:r>
            <a:endParaRPr lang="en-US" altLang="en-US" sz="2000">
              <a:ea typeface="ＭＳ Ｐゴシック" panose="020B0600070205080204" pitchFamily="34" charset="-128"/>
            </a:endParaRPr>
          </a:p>
        </p:txBody>
      </p:sp>
      <p:sp>
        <p:nvSpPr>
          <p:cNvPr id="205828" name="Rectangle 4">
            <a:extLst>
              <a:ext uri="{FF2B5EF4-FFF2-40B4-BE49-F238E27FC236}">
                <a16:creationId xmlns:a16="http://schemas.microsoft.com/office/drawing/2014/main" id="{32F578FF-284E-2F46-93D2-A36E7B9229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8888" y="3849688"/>
            <a:ext cx="4997450" cy="2603500"/>
          </a:xfrm>
          <a:prstGeom prst="rect">
            <a:avLst/>
          </a:prstGeom>
          <a:solidFill>
            <a:srgbClr val="FFFF66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void combine</a:t>
            </a: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800" b="1">
                <a:latin typeface="Courier New" panose="02070309020205020404" pitchFamily="49" charset="0"/>
              </a:rPr>
              <a:t>(vec_ptr v, int *dest)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{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int i;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800000"/>
                </a:solidFill>
                <a:latin typeface="Courier New" panose="02070309020205020404" pitchFamily="49" charset="0"/>
              </a:rPr>
              <a:t>  </a:t>
            </a:r>
            <a:r>
              <a:rPr lang="en-US" altLang="en-US" sz="1800" b="1">
                <a:latin typeface="Courier New" panose="02070309020205020404" pitchFamily="49" charset="0"/>
              </a:rPr>
              <a:t>int length = vec_length(v);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int *data = get_vec_start(v);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  int sum = 0;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for (i = 0; i &lt; length; i++) 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</a:t>
            </a: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sum +=</a:t>
            </a:r>
            <a:r>
              <a:rPr lang="en-US" altLang="en-US" sz="1800" b="1">
                <a:latin typeface="Courier New" panose="02070309020205020404" pitchFamily="49" charset="0"/>
              </a:rPr>
              <a:t> data[i];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</a:t>
            </a: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*dest = sum;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205829" name="Rectangle 5">
            <a:extLst>
              <a:ext uri="{FF2B5EF4-FFF2-40B4-BE49-F238E27FC236}">
                <a16:creationId xmlns:a16="http://schemas.microsoft.com/office/drawing/2014/main" id="{500D6996-0672-F943-B6DC-177B43DB86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23528" y="1484313"/>
            <a:ext cx="8640960" cy="1728787"/>
          </a:xfrm>
        </p:spPr>
        <p:txBody>
          <a:bodyPr/>
          <a:lstStyle/>
          <a:p>
            <a:pPr marL="223838" indent="-223838" defTabSz="895350" eaLnBrk="1" hangingPunct="1">
              <a:buFontTx/>
              <a:buNone/>
              <a:tabLst>
                <a:tab pos="2971800" algn="l"/>
              </a:tabLst>
            </a:pPr>
            <a:r>
              <a:rPr lang="en-US" altLang="en-US" sz="2400" b="1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Otimização</a:t>
            </a:r>
            <a:r>
              <a:rPr lang="en-US" altLang="en-US" sz="2400" b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3</a:t>
            </a:r>
            <a:r>
              <a:rPr lang="en-US" altLang="en-US" sz="24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:</a:t>
            </a:r>
          </a:p>
          <a:p>
            <a:pPr marL="560388" lvl="1" indent="-222250" defTabSz="895350" eaLnBrk="1" hangingPunct="1">
              <a:tabLst>
                <a:tab pos="2971800" algn="l"/>
              </a:tabLst>
            </a:pP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não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é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preciso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guardar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resultado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em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dest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a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meio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dos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cálculos</a:t>
            </a:r>
            <a:endParaRPr lang="en-US" altLang="en-US" sz="22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marL="839788" lvl="2" indent="-165100" defTabSz="895350" eaLnBrk="1" hangingPunct="1">
              <a:lnSpc>
                <a:spcPts val="2000"/>
              </a:lnSpc>
              <a:spcBef>
                <a:spcPts val="600"/>
              </a:spcBef>
              <a:tabLst>
                <a:tab pos="2971800" algn="l"/>
              </a:tabLst>
            </a:pP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a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variável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local </a:t>
            </a:r>
            <a:r>
              <a:rPr lang="en-US" altLang="en-US" sz="2000" dirty="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sum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é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alocada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a um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registo</a:t>
            </a:r>
            <a:endParaRPr lang="en-US" altLang="en-US" sz="20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marL="839788" lvl="2" indent="-165100" defTabSz="895350" eaLnBrk="1" hangingPunct="1">
              <a:lnSpc>
                <a:spcPts val="2000"/>
              </a:lnSpc>
              <a:spcBef>
                <a:spcPct val="5000"/>
              </a:spcBef>
              <a:tabLst>
                <a:tab pos="2971800" algn="l"/>
              </a:tabLst>
            </a:pP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poupa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2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acessos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à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memória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por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ciclo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(1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leitura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+ 1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escrita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)</a:t>
            </a:r>
          </a:p>
          <a:p>
            <a:pPr marL="560388" lvl="1" indent="-222250" defTabSz="895350" eaLnBrk="1" hangingPunct="1">
              <a:spcBef>
                <a:spcPts val="1000"/>
              </a:spcBef>
              <a:tabLst>
                <a:tab pos="2971800" algn="l"/>
              </a:tabLst>
            </a:pPr>
            <a:r>
              <a:rPr lang="en-US" altLang="en-US" sz="2200" b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CPE:   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de 6.00 para </a:t>
            </a:r>
            <a:r>
              <a:rPr lang="en-US" altLang="en-US" sz="2200" b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2.00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(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compilado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com </a:t>
            </a:r>
            <a:r>
              <a:rPr lang="en-US" altLang="en-US" sz="2400" b="1" dirty="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-O2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)</a:t>
            </a:r>
          </a:p>
          <a:p>
            <a:pPr marL="839788" lvl="2" indent="-165100" defTabSz="895350" eaLnBrk="1" hangingPunct="1">
              <a:spcBef>
                <a:spcPts val="0"/>
              </a:spcBef>
              <a:tabLst>
                <a:tab pos="2971800" algn="l"/>
              </a:tabLst>
            </a:pP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acessos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à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memória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são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dispendiosos</a:t>
            </a:r>
            <a:endParaRPr lang="en-US" altLang="en-US" sz="20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5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58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58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2000"/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05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058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058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6" grpId="0" animBg="1"/>
      <p:bldP spid="2058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>
            <a:extLst>
              <a:ext uri="{FF2B5EF4-FFF2-40B4-BE49-F238E27FC236}">
                <a16:creationId xmlns:a16="http://schemas.microsoft.com/office/drawing/2014/main" id="{FA893346-4B1A-514A-A49C-6D0B005AA6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4005263"/>
            <a:ext cx="8204200" cy="2376487"/>
          </a:xfrm>
        </p:spPr>
        <p:txBody>
          <a:bodyPr/>
          <a:lstStyle/>
          <a:p>
            <a:pPr marL="223838" indent="-223838" defTabSz="895350" eaLnBrk="1" hangingPunct="1">
              <a:buFontTx/>
              <a:buNone/>
              <a:tabLst>
                <a:tab pos="2971800" algn="l"/>
              </a:tabLst>
            </a:pPr>
            <a:r>
              <a:rPr lang="en-US" altLang="en-US" sz="24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Desempenho</a:t>
            </a:r>
            <a:r>
              <a:rPr lang="en-US" altLang="en-US" sz="24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comparativo</a:t>
            </a:r>
            <a:endParaRPr lang="en-US" altLang="en-US" sz="2400" b="1" dirty="0">
              <a:solidFill>
                <a:srgbClr val="800000"/>
              </a:solidFill>
              <a:ea typeface="ＭＳ Ｐゴシック" panose="020B0600070205080204" pitchFamily="34" charset="-128"/>
            </a:endParaRPr>
          </a:p>
          <a:p>
            <a:pPr marL="560388" lvl="1" indent="-222250" defTabSz="895350" eaLnBrk="1" hangingPunct="1">
              <a:lnSpc>
                <a:spcPct val="90000"/>
              </a:lnSpc>
              <a:spcBef>
                <a:spcPct val="30000"/>
              </a:spcBef>
              <a:tabLst>
                <a:tab pos="2971800" algn="l"/>
              </a:tabLst>
            </a:pP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Combine3</a:t>
            </a:r>
          </a:p>
          <a:p>
            <a:pPr marL="839788" lvl="2" indent="-165100" defTabSz="895350" eaLnBrk="1" hangingPunct="1">
              <a:tabLst>
                <a:tab pos="2971800" algn="l"/>
              </a:tabLst>
            </a:pP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5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instruções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em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6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ciclos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2000" i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clock</a:t>
            </a:r>
            <a:endParaRPr lang="en-US" altLang="en-US" sz="20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marL="839788" lvl="2" indent="-165100" defTabSz="895350" eaLnBrk="1" hangingPunct="1">
              <a:tabLst>
                <a:tab pos="2971800" algn="l"/>
              </a:tabLst>
            </a:pP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addl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tem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ler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b="1" u="sng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e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escrever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na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memória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u="sng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em</a:t>
            </a:r>
            <a:r>
              <a:rPr lang="en-US" altLang="en-US" sz="2000" u="sng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u="sng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cada</a:t>
            </a:r>
            <a:r>
              <a:rPr lang="en-US" altLang="en-US" sz="2000" u="sng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u="sng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iteração</a:t>
            </a:r>
            <a:endParaRPr lang="en-US" altLang="en-US" sz="2000" u="sng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marL="560388" lvl="1" indent="-222250" defTabSz="895350" eaLnBrk="1" hangingPunct="1">
              <a:lnSpc>
                <a:spcPct val="90000"/>
              </a:lnSpc>
              <a:spcBef>
                <a:spcPct val="30000"/>
              </a:spcBef>
              <a:tabLst>
                <a:tab pos="2971800" algn="l"/>
              </a:tabLst>
            </a:pP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Combine4</a:t>
            </a:r>
          </a:p>
          <a:p>
            <a:pPr marL="839788" lvl="2" indent="-165100" defTabSz="895350" eaLnBrk="1" hangingPunct="1">
              <a:tabLst>
                <a:tab pos="2971800" algn="l"/>
              </a:tabLst>
            </a:pP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4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instruções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em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2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ciclos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2000" i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clock</a:t>
            </a:r>
          </a:p>
        </p:txBody>
      </p:sp>
      <p:sp>
        <p:nvSpPr>
          <p:cNvPr id="38914" name="Rectangle 4">
            <a:extLst>
              <a:ext uri="{FF2B5EF4-FFF2-40B4-BE49-F238E27FC236}">
                <a16:creationId xmlns:a16="http://schemas.microsoft.com/office/drawing/2014/main" id="{0B66C5DC-DD18-1843-970D-CF481D0D35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313" y="1989138"/>
            <a:ext cx="4273550" cy="1804987"/>
          </a:xfrm>
          <a:prstGeom prst="rect">
            <a:avLst/>
          </a:prstGeom>
          <a:solidFill>
            <a:srgbClr val="CCECFF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.L18: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	movl (%ecx,%edx,4),%eax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	addl %eax, </a:t>
            </a:r>
            <a:r>
              <a:rPr lang="en-US" altLang="en-US" sz="2000" b="1" u="sng">
                <a:solidFill>
                  <a:srgbClr val="CC0000"/>
                </a:solidFill>
                <a:latin typeface="Courier New" panose="02070309020205020404" pitchFamily="49" charset="0"/>
              </a:rPr>
              <a:t>(%edi)</a:t>
            </a:r>
            <a:endParaRPr lang="en-US" altLang="en-US" sz="2000" b="1">
              <a:solidFill>
                <a:srgbClr val="CC0000"/>
              </a:solidFill>
              <a:latin typeface="Courier New" panose="02070309020205020404" pitchFamily="49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	incl %edx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	cmpl %esi,%edx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	jl .L18</a:t>
            </a:r>
          </a:p>
        </p:txBody>
      </p:sp>
      <p:sp>
        <p:nvSpPr>
          <p:cNvPr id="38915" name="Text Box 5">
            <a:extLst>
              <a:ext uri="{FF2B5EF4-FFF2-40B4-BE49-F238E27FC236}">
                <a16:creationId xmlns:a16="http://schemas.microsoft.com/office/drawing/2014/main" id="{1FE4C2FB-84A8-C14D-9A01-58A7D20DD4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663" y="1554163"/>
            <a:ext cx="1289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Helvetica" pitchFamily="2" charset="0"/>
              </a:rPr>
              <a:t>Combine3</a:t>
            </a:r>
          </a:p>
        </p:txBody>
      </p:sp>
      <p:sp>
        <p:nvSpPr>
          <p:cNvPr id="38916" name="Rectangle 6">
            <a:extLst>
              <a:ext uri="{FF2B5EF4-FFF2-40B4-BE49-F238E27FC236}">
                <a16:creationId xmlns:a16="http://schemas.microsoft.com/office/drawing/2014/main" id="{FA1C9D07-B727-A64B-AC29-838ED21C3F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6463" y="1989138"/>
            <a:ext cx="4273550" cy="1804987"/>
          </a:xfrm>
          <a:prstGeom prst="rect">
            <a:avLst/>
          </a:prstGeom>
          <a:solidFill>
            <a:srgbClr val="CCECFF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.L24: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	addl (%eax,%edx,4),%ecx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000" b="1">
              <a:latin typeface="Courier New" panose="02070309020205020404" pitchFamily="49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	incl %edx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	cmpl %esi,%edx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	jl .L24</a:t>
            </a:r>
          </a:p>
        </p:txBody>
      </p:sp>
      <p:sp>
        <p:nvSpPr>
          <p:cNvPr id="38917" name="Text Box 7">
            <a:extLst>
              <a:ext uri="{FF2B5EF4-FFF2-40B4-BE49-F238E27FC236}">
                <a16:creationId xmlns:a16="http://schemas.microsoft.com/office/drawing/2014/main" id="{6DE3B416-15D7-9543-9B35-8AA49362FF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463" y="1554163"/>
            <a:ext cx="1289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Helvetica" pitchFamily="2" charset="0"/>
              </a:rPr>
              <a:t>Combine4</a:t>
            </a:r>
          </a:p>
        </p:txBody>
      </p:sp>
      <p:sp>
        <p:nvSpPr>
          <p:cNvPr id="38918" name="Rectangle 10">
            <a:extLst>
              <a:ext uri="{FF2B5EF4-FFF2-40B4-BE49-F238E27FC236}">
                <a16:creationId xmlns:a16="http://schemas.microsoft.com/office/drawing/2014/main" id="{ED81315A-7DB9-3C40-9A93-E7CE778A5D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pt-BR" altLang="en-US" sz="2000">
                <a:ea typeface="ＭＳ Ｐゴシック" panose="020B0600070205080204" pitchFamily="34" charset="-128"/>
              </a:rPr>
              <a:t>Análise detalhada do exemplo:</a:t>
            </a:r>
            <a:br>
              <a:rPr lang="pt-BR" altLang="en-US" sz="2000">
                <a:ea typeface="ＭＳ Ｐゴシック" panose="020B0600070205080204" pitchFamily="34" charset="-128"/>
              </a:rPr>
            </a:br>
            <a:r>
              <a:rPr lang="pt-BR" altLang="en-US" sz="2000">
                <a:ea typeface="ＭＳ Ｐゴシック" panose="020B0600070205080204" pitchFamily="34" charset="-128"/>
              </a:rPr>
              <a:t>como detetar referências desnecessárias à memória</a:t>
            </a:r>
            <a:endParaRPr lang="en-US" altLang="en-US" sz="200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4">
            <a:extLst>
              <a:ext uri="{FF2B5EF4-FFF2-40B4-BE49-F238E27FC236}">
                <a16:creationId xmlns:a16="http://schemas.microsoft.com/office/drawing/2014/main" id="{02E6A381-009D-4045-932A-CB254F9901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pt-BR" altLang="en-US" sz="2000">
                <a:ea typeface="ＭＳ Ｐゴシック" panose="020B0600070205080204" pitchFamily="34" charset="-128"/>
              </a:rPr>
              <a:t>Otimização de código: </a:t>
            </a:r>
            <a:br>
              <a:rPr lang="pt-BR" altLang="en-US" sz="2000">
                <a:ea typeface="ＭＳ Ｐゴシック" panose="020B0600070205080204" pitchFamily="34" charset="-128"/>
              </a:rPr>
            </a:br>
            <a:r>
              <a:rPr lang="pt-BR" altLang="en-US" sz="2000">
                <a:ea typeface="ＭＳ Ｐゴシック" panose="020B0600070205080204" pitchFamily="34" charset="-128"/>
              </a:rPr>
              <a:t> técnicas independentes da máquina</a:t>
            </a:r>
            <a:endParaRPr lang="en-US" altLang="en-US" sz="2000">
              <a:ea typeface="ＭＳ Ｐゴシック" panose="020B0600070205080204" pitchFamily="34" charset="-128"/>
            </a:endParaRPr>
          </a:p>
        </p:txBody>
      </p:sp>
      <p:sp>
        <p:nvSpPr>
          <p:cNvPr id="171010" name="Rectangle 2">
            <a:extLst>
              <a:ext uri="{FF2B5EF4-FFF2-40B4-BE49-F238E27FC236}">
                <a16:creationId xmlns:a16="http://schemas.microsoft.com/office/drawing/2014/main" id="{ABF8309B-0E46-E649-8102-5E2B1B7318F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0" y="1557338"/>
            <a:ext cx="8964613" cy="50403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pt-PT" altLang="en-US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	</a:t>
            </a:r>
            <a:r>
              <a:rPr lang="en-US" altLang="en-US" sz="2600" b="1" i="1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"</a:t>
            </a:r>
            <a:r>
              <a:rPr lang="en-US" altLang="en-US" sz="2600" b="1" i="1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Independentes</a:t>
            </a:r>
            <a:r>
              <a:rPr lang="en-US" altLang="en-US" sz="2600" b="1" i="1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da </a:t>
            </a:r>
            <a:r>
              <a:rPr lang="en-US" altLang="en-US" sz="2600" b="1" i="1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máquina</a:t>
            </a:r>
            <a:r>
              <a:rPr lang="en-US" altLang="en-US" sz="2600" b="1" i="1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": </a:t>
            </a:r>
            <a:r>
              <a:rPr lang="en-US" altLang="en-US" sz="2600" b="1" i="1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aplicam</a:t>
            </a:r>
            <a:r>
              <a:rPr lang="en-US" altLang="en-US" sz="2600" b="1" i="1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-se			       	a </a:t>
            </a:r>
            <a:r>
              <a:rPr lang="en-US" altLang="en-US" sz="2600" b="1" i="1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qualquer</a:t>
            </a:r>
            <a:r>
              <a:rPr lang="en-US" altLang="en-US" sz="2600" b="1" i="1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 </a:t>
            </a:r>
            <a:r>
              <a:rPr lang="en-US" altLang="en-US" sz="2600" b="1" i="1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processador</a:t>
            </a:r>
            <a:r>
              <a:rPr lang="en-US" altLang="en-US" sz="2600" b="1" i="1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/ </a:t>
            </a:r>
            <a:r>
              <a:rPr lang="en-US" altLang="en-US" sz="2600" b="1" i="1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compilador</a:t>
            </a:r>
            <a:endParaRPr lang="en-US" altLang="en-US" sz="2600" b="1" i="1" dirty="0">
              <a:solidFill>
                <a:srgbClr val="000066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t-PT" altLang="en-US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	</a:t>
            </a:r>
            <a:r>
              <a:rPr lang="pt-PT" altLang="en-US" sz="26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Algumas técnicas de otimização:</a:t>
            </a:r>
          </a:p>
          <a:p>
            <a:pPr lvl="2" eaLnBrk="1" hangingPunct="1">
              <a:lnSpc>
                <a:spcPct val="90000"/>
              </a:lnSpc>
              <a:spcBef>
                <a:spcPct val="10000"/>
              </a:spcBef>
            </a:pPr>
            <a:r>
              <a:rPr lang="pt-PT" altLang="en-US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movimentação de código</a:t>
            </a:r>
          </a:p>
          <a:p>
            <a:pPr lvl="3" eaLnBrk="1" hangingPunct="1">
              <a:lnSpc>
                <a:spcPct val="90000"/>
              </a:lnSpc>
              <a:spcBef>
                <a:spcPct val="0"/>
              </a:spcBef>
            </a:pPr>
            <a:r>
              <a:rPr lang="pt-PT" altLang="en-US" sz="2000" dirty="0">
                <a:ea typeface="ＭＳ Ｐゴシック" panose="020B0600070205080204" pitchFamily="34" charset="-128"/>
              </a:rPr>
              <a:t>reduzir frequência de execução </a:t>
            </a:r>
            <a:r>
              <a:rPr lang="pt-PT" altLang="en-US" sz="1800" dirty="0">
                <a:ea typeface="ＭＳ Ｐゴシック" panose="020B0600070205080204" pitchFamily="34" charset="-128"/>
              </a:rPr>
              <a:t>(compiladores têm limitações)</a:t>
            </a:r>
            <a:endParaRPr lang="pt-PT" altLang="en-US" sz="2000" dirty="0">
              <a:ea typeface="ＭＳ Ｐゴシック" panose="020B0600070205080204" pitchFamily="34" charset="-128"/>
            </a:endParaRPr>
          </a:p>
          <a:p>
            <a:pPr lvl="2" eaLnBrk="1" hangingPunct="1">
              <a:lnSpc>
                <a:spcPct val="90000"/>
              </a:lnSpc>
              <a:spcBef>
                <a:spcPct val="10000"/>
              </a:spcBef>
            </a:pPr>
            <a:r>
              <a:rPr lang="pt-PT" altLang="en-US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simplificação de cálculos</a:t>
            </a:r>
          </a:p>
          <a:p>
            <a:pPr lvl="3" eaLnBrk="1" hangingPunct="1">
              <a:lnSpc>
                <a:spcPct val="90000"/>
              </a:lnSpc>
              <a:spcBef>
                <a:spcPct val="0"/>
              </a:spcBef>
            </a:pPr>
            <a:r>
              <a:rPr lang="pt-PT" altLang="en-US" sz="2000" dirty="0">
                <a:ea typeface="ＭＳ Ｐゴシック" panose="020B0600070205080204" pitchFamily="34" charset="-128"/>
              </a:rPr>
              <a:t>substituir operações por outras mais simples</a:t>
            </a:r>
          </a:p>
          <a:p>
            <a:pPr lvl="2" eaLnBrk="1" hangingPunct="1">
              <a:lnSpc>
                <a:spcPct val="90000"/>
              </a:lnSpc>
              <a:spcBef>
                <a:spcPct val="10000"/>
              </a:spcBef>
            </a:pPr>
            <a:r>
              <a:rPr lang="pt-PT" altLang="en-US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partilha de cálculos</a:t>
            </a:r>
          </a:p>
          <a:p>
            <a:pPr lvl="3" eaLnBrk="1" hangingPunct="1">
              <a:lnSpc>
                <a:spcPct val="90000"/>
              </a:lnSpc>
              <a:spcBef>
                <a:spcPct val="0"/>
              </a:spcBef>
            </a:pPr>
            <a:r>
              <a:rPr lang="pt-PT" altLang="en-US" sz="2000" dirty="0">
                <a:ea typeface="ＭＳ Ｐゴシック" panose="020B0600070205080204" pitchFamily="34" charset="-128"/>
              </a:rPr>
              <a:t>identificar e explicitar </a:t>
            </a:r>
            <a:r>
              <a:rPr lang="pt-PT" altLang="en-US" sz="2000" dirty="0" err="1">
                <a:ea typeface="ＭＳ Ｐゴシック" panose="020B0600070205080204" pitchFamily="34" charset="-128"/>
              </a:rPr>
              <a:t>subexpressões</a:t>
            </a:r>
            <a:r>
              <a:rPr lang="pt-PT" altLang="en-US" sz="2000" dirty="0">
                <a:ea typeface="ＭＳ Ｐゴシック" panose="020B0600070205080204" pitchFamily="34" charset="-128"/>
              </a:rPr>
              <a:t> comuns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pt-PT" altLang="en-US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	</a:t>
            </a:r>
            <a:r>
              <a:rPr lang="pt-PT" altLang="en-US" sz="26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Metodologia a seguir:</a:t>
            </a:r>
          </a:p>
          <a:p>
            <a:pPr lvl="2" eaLnBrk="1" hangingPunct="1">
              <a:lnSpc>
                <a:spcPct val="90000"/>
              </a:lnSpc>
              <a:spcBef>
                <a:spcPct val="10000"/>
              </a:spcBef>
            </a:pPr>
            <a:r>
              <a:rPr lang="pt-PT" altLang="en-US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apresentação de alguns conceitos</a:t>
            </a:r>
          </a:p>
          <a:p>
            <a:pPr lvl="2" eaLnBrk="1" hangingPunct="1">
              <a:lnSpc>
                <a:spcPct val="90000"/>
              </a:lnSpc>
              <a:spcBef>
                <a:spcPct val="10000"/>
              </a:spcBef>
            </a:pPr>
            <a:r>
              <a:rPr lang="pt-PT" altLang="en-US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análise de um programa exemplo a otimizar</a:t>
            </a:r>
          </a:p>
          <a:p>
            <a:pPr lvl="2" eaLnBrk="1" hangingPunct="1">
              <a:lnSpc>
                <a:spcPct val="90000"/>
              </a:lnSpc>
              <a:spcBef>
                <a:spcPct val="10000"/>
              </a:spcBef>
            </a:pPr>
            <a:r>
              <a:rPr lang="pt-PT" altLang="en-US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introdução de uma técnica de medição de desempenho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E702E3AA-951E-A14C-8E86-C20AFD7EC1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333375"/>
            <a:ext cx="813593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GB" altLang="en-US" sz="2000" i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10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1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1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1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71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71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710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710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10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7101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0" grpId="0" build="p" bldLvl="2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3">
            <a:extLst>
              <a:ext uri="{FF2B5EF4-FFF2-40B4-BE49-F238E27FC236}">
                <a16:creationId xmlns:a16="http://schemas.microsoft.com/office/drawing/2014/main" id="{C467A12C-62FB-AF4A-A586-6814B0468B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435975" cy="4525963"/>
          </a:xfrm>
          <a:noFill/>
        </p:spPr>
        <p:txBody>
          <a:bodyPr lIns="90487" tIns="44450" rIns="90487" bIns="44450"/>
          <a:lstStyle/>
          <a:p>
            <a:pPr marL="223838" indent="-223838" defTabSz="895350" eaLnBrk="1" hangingPunct="1">
              <a:lnSpc>
                <a:spcPct val="90000"/>
              </a:lnSpc>
              <a:tabLst>
                <a:tab pos="5029200" algn="l"/>
                <a:tab pos="5715000" algn="l"/>
              </a:tabLst>
            </a:pPr>
            <a:r>
              <a:rPr lang="en-US" altLang="en-US" sz="2400" b="1" i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Aliasing</a:t>
            </a:r>
          </a:p>
          <a:p>
            <a:pPr marL="560388" lvl="1" indent="-222250" defTabSz="895350" eaLnBrk="1" hangingPunct="1">
              <a:lnSpc>
                <a:spcPct val="90000"/>
              </a:lnSpc>
              <a:tabLst>
                <a:tab pos="5029200" algn="l"/>
                <a:tab pos="5715000" algn="l"/>
              </a:tabLst>
            </a:pPr>
            <a:r>
              <a:rPr lang="en-US" altLang="en-US" sz="2000" dirty="0">
                <a:ea typeface="ＭＳ Ｐゴシック" panose="020B0600070205080204" pitchFamily="34" charset="-128"/>
              </a:rPr>
              <a:t>2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referências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distintas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à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memória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especificam</a:t>
            </a:r>
            <a:r>
              <a:rPr lang="en-US" altLang="en-US" sz="2000" dirty="0">
                <a:ea typeface="ＭＳ Ｐゴシック" panose="020B0600070205080204" pitchFamily="34" charset="-128"/>
              </a:rPr>
              <a:t> a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mesma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localização</a:t>
            </a:r>
            <a:endParaRPr lang="en-US" altLang="en-US" sz="2000" dirty="0">
              <a:ea typeface="ＭＳ Ｐゴシック" panose="020B0600070205080204" pitchFamily="34" charset="-128"/>
            </a:endParaRPr>
          </a:p>
          <a:p>
            <a:pPr marL="223838" indent="-223838" defTabSz="895350" eaLnBrk="1" hangingPunct="1">
              <a:lnSpc>
                <a:spcPct val="90000"/>
              </a:lnSpc>
              <a:spcBef>
                <a:spcPct val="40000"/>
              </a:spcBef>
              <a:tabLst>
                <a:tab pos="5029200" algn="l"/>
                <a:tab pos="5715000" algn="l"/>
              </a:tabLst>
            </a:pPr>
            <a:r>
              <a:rPr lang="en-US" altLang="en-US" sz="2400" b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Example</a:t>
            </a:r>
          </a:p>
          <a:p>
            <a:pPr marL="560388" lvl="1" indent="-222250" defTabSz="895350" eaLnBrk="1" hangingPunct="1">
              <a:lnSpc>
                <a:spcPct val="90000"/>
              </a:lnSpc>
              <a:tabLst>
                <a:tab pos="5029200" algn="l"/>
                <a:tab pos="5715000" algn="l"/>
              </a:tabLst>
            </a:pPr>
            <a:r>
              <a:rPr lang="en-US" altLang="en-US" sz="2000" dirty="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v: [3, 2, 17]</a:t>
            </a:r>
          </a:p>
          <a:p>
            <a:pPr marL="560388" lvl="1" indent="-222250" defTabSz="895350" eaLnBrk="1" hangingPunct="1">
              <a:lnSpc>
                <a:spcPct val="90000"/>
              </a:lnSpc>
              <a:tabLst>
                <a:tab pos="5029200" algn="l"/>
                <a:tab pos="5715000" algn="l"/>
              </a:tabLst>
            </a:pPr>
            <a:r>
              <a:rPr lang="en-US" altLang="en-US" sz="2000" dirty="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combine3(v, </a:t>
            </a:r>
            <a:r>
              <a:rPr lang="en-US" altLang="en-US" sz="2000" dirty="0" err="1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get_vec_start</a:t>
            </a:r>
            <a:r>
              <a:rPr lang="en-US" altLang="en-US" sz="2000" dirty="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(v)+2)	--&gt;	?</a:t>
            </a:r>
          </a:p>
          <a:p>
            <a:pPr marL="560388" lvl="1" indent="-222250" defTabSz="895350" eaLnBrk="1" hangingPunct="1">
              <a:lnSpc>
                <a:spcPct val="90000"/>
              </a:lnSpc>
              <a:tabLst>
                <a:tab pos="5029200" algn="l"/>
                <a:tab pos="5715000" algn="l"/>
              </a:tabLst>
            </a:pPr>
            <a:r>
              <a:rPr lang="en-US" altLang="en-US" sz="2000" dirty="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combine4(v, </a:t>
            </a:r>
            <a:r>
              <a:rPr lang="en-US" altLang="en-US" sz="2000" dirty="0" err="1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get_vec_start</a:t>
            </a:r>
            <a:r>
              <a:rPr lang="en-US" altLang="en-US" sz="2000" dirty="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(v)+2)	--&gt;	?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</a:p>
          <a:p>
            <a:pPr marL="223838" indent="-223838" defTabSz="895350" eaLnBrk="1" hangingPunct="1">
              <a:lnSpc>
                <a:spcPct val="90000"/>
              </a:lnSpc>
              <a:spcBef>
                <a:spcPct val="40000"/>
              </a:spcBef>
              <a:tabLst>
                <a:tab pos="5029200" algn="l"/>
                <a:tab pos="5715000" algn="l"/>
              </a:tabLst>
            </a:pPr>
            <a:r>
              <a:rPr lang="en-US" altLang="en-US" sz="2400" b="1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Observações</a:t>
            </a:r>
            <a:endParaRPr lang="en-US" altLang="en-US" sz="2400" b="1" dirty="0">
              <a:solidFill>
                <a:srgbClr val="000066"/>
              </a:solidFill>
              <a:ea typeface="ＭＳ Ｐゴシック" panose="020B0600070205080204" pitchFamily="34" charset="-128"/>
            </a:endParaRPr>
          </a:p>
          <a:p>
            <a:pPr marL="560388" lvl="1" indent="-222250" defTabSz="895350" eaLnBrk="1" hangingPunct="1">
              <a:lnSpc>
                <a:spcPct val="90000"/>
              </a:lnSpc>
              <a:tabLst>
                <a:tab pos="5029200" algn="l"/>
                <a:tab pos="5715000" algn="l"/>
              </a:tabLst>
            </a:pPr>
            <a:r>
              <a:rPr lang="en-US" altLang="en-US" sz="20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fácil</a:t>
            </a:r>
            <a:r>
              <a:rPr lang="en-US" altLang="en-US" sz="20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20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acontecer</a:t>
            </a:r>
            <a:r>
              <a:rPr lang="en-US" altLang="en-US" sz="20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em</a:t>
            </a:r>
            <a:r>
              <a:rPr lang="en-US" altLang="en-US" sz="20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C, </a:t>
            </a:r>
            <a:r>
              <a:rPr lang="en-US" altLang="en-US" sz="20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porque</a:t>
            </a:r>
            <a:r>
              <a:rPr lang="en-US" altLang="en-US" sz="20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esta</a:t>
            </a:r>
            <a:r>
              <a:rPr lang="en-US" altLang="en-US" sz="20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linguagem</a:t>
            </a:r>
            <a:r>
              <a:rPr lang="en-US" altLang="en-US" sz="20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permite</a:t>
            </a:r>
            <a:endParaRPr lang="en-US" altLang="en-US" sz="2000" dirty="0">
              <a:solidFill>
                <a:srgbClr val="000066"/>
              </a:solidFill>
              <a:ea typeface="ＭＳ Ｐゴシック" panose="020B0600070205080204" pitchFamily="34" charset="-128"/>
            </a:endParaRPr>
          </a:p>
          <a:p>
            <a:pPr marL="839788" lvl="2" indent="-165100" defTabSz="895350" eaLnBrk="1" hangingPunct="1">
              <a:lnSpc>
                <a:spcPct val="90000"/>
              </a:lnSpc>
              <a:tabLst>
                <a:tab pos="5029200" algn="l"/>
                <a:tab pos="5715000" algn="l"/>
              </a:tabLst>
            </a:pPr>
            <a:r>
              <a:rPr lang="en-US" altLang="en-US" sz="18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operações</a:t>
            </a:r>
            <a:r>
              <a:rPr lang="en-US" altLang="en-US" sz="18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8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aritméticas</a:t>
            </a:r>
            <a:r>
              <a:rPr lang="en-US" altLang="en-US" sz="18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com </a:t>
            </a:r>
            <a:r>
              <a:rPr lang="en-US" altLang="en-US" sz="18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endereços</a:t>
            </a:r>
            <a:endParaRPr lang="en-US" altLang="en-US" sz="1800" dirty="0">
              <a:solidFill>
                <a:srgbClr val="000066"/>
              </a:solidFill>
              <a:ea typeface="ＭＳ Ｐゴシック" panose="020B0600070205080204" pitchFamily="34" charset="-128"/>
            </a:endParaRPr>
          </a:p>
          <a:p>
            <a:pPr marL="839788" lvl="2" indent="-165100" defTabSz="895350" eaLnBrk="1" hangingPunct="1">
              <a:lnSpc>
                <a:spcPct val="90000"/>
              </a:lnSpc>
              <a:tabLst>
                <a:tab pos="5029200" algn="l"/>
                <a:tab pos="5715000" algn="l"/>
              </a:tabLst>
            </a:pPr>
            <a:r>
              <a:rPr lang="en-US" altLang="en-US" sz="18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acesso</a:t>
            </a:r>
            <a:r>
              <a:rPr lang="en-US" altLang="en-US" sz="18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8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direto</a:t>
            </a:r>
            <a:r>
              <a:rPr lang="en-US" altLang="en-US" sz="18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a </a:t>
            </a:r>
            <a:r>
              <a:rPr lang="en-US" altLang="en-US" sz="18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valores</a:t>
            </a:r>
            <a:r>
              <a:rPr lang="en-US" altLang="en-US" sz="18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8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armazenados</a:t>
            </a:r>
            <a:r>
              <a:rPr lang="en-US" altLang="en-US" sz="18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8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em</a:t>
            </a:r>
            <a:r>
              <a:rPr lang="en-US" altLang="en-US" sz="18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8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estruturas</a:t>
            </a:r>
            <a:r>
              <a:rPr lang="en-US" altLang="en-US" sz="18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de dados</a:t>
            </a:r>
            <a:endParaRPr lang="en-US" altLang="en-US" sz="1800" i="1" dirty="0">
              <a:solidFill>
                <a:srgbClr val="000066"/>
              </a:solidFill>
              <a:ea typeface="ＭＳ Ｐゴシック" panose="020B0600070205080204" pitchFamily="34" charset="-128"/>
            </a:endParaRPr>
          </a:p>
          <a:p>
            <a:pPr marL="560388" lvl="1" indent="-222250" defTabSz="895350" eaLnBrk="1" hangingPunct="1">
              <a:lnSpc>
                <a:spcPct val="90000"/>
              </a:lnSpc>
              <a:tabLst>
                <a:tab pos="5029200" algn="l"/>
                <a:tab pos="5715000" algn="l"/>
              </a:tabLst>
            </a:pPr>
            <a:r>
              <a:rPr lang="en-US" altLang="en-US" sz="2000" dirty="0" err="1">
                <a:ea typeface="ＭＳ Ｐゴシック" panose="020B0600070205080204" pitchFamily="34" charset="-128"/>
              </a:rPr>
              <a:t>criar</a:t>
            </a:r>
            <a:r>
              <a:rPr lang="en-US" altLang="en-US" sz="2000" dirty="0">
                <a:ea typeface="ＭＳ Ｐゴシック" panose="020B0600070205080204" pitchFamily="34" charset="-128"/>
              </a:rPr>
              <a:t> o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hábito</a:t>
            </a:r>
            <a:r>
              <a:rPr lang="en-US" altLang="en-US" sz="2000" dirty="0">
                <a:ea typeface="ＭＳ Ｐゴシック" panose="020B0600070205080204" pitchFamily="34" charset="-128"/>
              </a:rPr>
              <a:t> de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usar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variáveis</a:t>
            </a:r>
            <a:r>
              <a:rPr lang="en-US" altLang="en-US" sz="2000" dirty="0"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ea typeface="ＭＳ Ｐゴシック" panose="020B0600070205080204" pitchFamily="34" charset="-128"/>
              </a:rPr>
              <a:t>locais</a:t>
            </a:r>
            <a:endParaRPr lang="en-US" altLang="en-US" sz="2000" dirty="0">
              <a:ea typeface="ＭＳ Ｐゴシック" panose="020B0600070205080204" pitchFamily="34" charset="-128"/>
            </a:endParaRPr>
          </a:p>
          <a:p>
            <a:pPr marL="839788" lvl="2" indent="-165100" defTabSz="895350" eaLnBrk="1" hangingPunct="1">
              <a:lnSpc>
                <a:spcPct val="90000"/>
              </a:lnSpc>
              <a:tabLst>
                <a:tab pos="5029200" algn="l"/>
                <a:tab pos="5715000" algn="l"/>
              </a:tabLst>
            </a:pPr>
            <a:r>
              <a:rPr lang="en-US" altLang="en-US" sz="1800" dirty="0">
                <a:ea typeface="ＭＳ Ｐゴシック" panose="020B0600070205080204" pitchFamily="34" charset="-128"/>
              </a:rPr>
              <a:t> para 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acumular</a:t>
            </a:r>
            <a:r>
              <a:rPr lang="en-US" altLang="en-US" sz="1800" dirty="0">
                <a:ea typeface="ＭＳ Ｐゴシック" panose="020B0600070205080204" pitchFamily="34" charset="-128"/>
              </a:rPr>
              <a:t> 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resultados</a:t>
            </a:r>
            <a:r>
              <a:rPr lang="en-US" altLang="en-US" sz="1800" dirty="0">
                <a:ea typeface="ＭＳ Ｐゴシック" panose="020B0600070205080204" pitchFamily="34" charset="-128"/>
              </a:rPr>
              <a:t> dentro de </a:t>
            </a:r>
            <a:r>
              <a:rPr lang="en-US" altLang="en-US" sz="1800" dirty="0" err="1">
                <a:ea typeface="ＭＳ Ｐゴシック" panose="020B0600070205080204" pitchFamily="34" charset="-128"/>
              </a:rPr>
              <a:t>ciclos</a:t>
            </a:r>
            <a:endParaRPr lang="en-US" altLang="en-US" sz="1800" dirty="0">
              <a:ea typeface="ＭＳ Ｐゴシック" panose="020B0600070205080204" pitchFamily="34" charset="-128"/>
            </a:endParaRPr>
          </a:p>
          <a:p>
            <a:pPr marL="839788" lvl="2" indent="-165100" defTabSz="895350" eaLnBrk="1" hangingPunct="1">
              <a:lnSpc>
                <a:spcPct val="90000"/>
              </a:lnSpc>
              <a:tabLst>
                <a:tab pos="5029200" algn="l"/>
                <a:tab pos="5715000" algn="l"/>
              </a:tabLst>
            </a:pPr>
            <a:r>
              <a:rPr lang="en-US" altLang="en-US" sz="1800" dirty="0">
                <a:ea typeface="ＭＳ Ｐゴシック" panose="020B0600070205080204" pitchFamily="34" charset="-128"/>
              </a:rPr>
              <a:t> </a:t>
            </a:r>
            <a:r>
              <a:rPr lang="en-US" altLang="en-US" sz="1800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como</a:t>
            </a:r>
            <a:r>
              <a:rPr lang="en-US" altLang="en-US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forma de </a:t>
            </a:r>
            <a:r>
              <a:rPr lang="en-US" altLang="en-US" sz="1800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avisar</a:t>
            </a:r>
            <a:r>
              <a:rPr lang="en-US" altLang="en-US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o </a:t>
            </a:r>
            <a:r>
              <a:rPr lang="en-US" altLang="en-US" sz="1800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compilador</a:t>
            </a:r>
            <a:r>
              <a:rPr lang="en-US" altLang="en-US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para </a:t>
            </a:r>
            <a:r>
              <a:rPr lang="en-US" altLang="en-US" sz="1800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não</a:t>
            </a:r>
            <a:r>
              <a:rPr lang="en-US" altLang="en-US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se </a:t>
            </a:r>
            <a:r>
              <a:rPr lang="en-US" altLang="en-US" sz="1800" dirty="0" err="1">
                <a:solidFill>
                  <a:srgbClr val="FF0000"/>
                </a:solidFill>
                <a:ea typeface="ＭＳ Ｐゴシック" panose="020B0600070205080204" pitchFamily="34" charset="-128"/>
              </a:rPr>
              <a:t>preocupar</a:t>
            </a:r>
            <a:r>
              <a:rPr lang="en-US" altLang="en-US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 com </a:t>
            </a:r>
            <a:r>
              <a:rPr lang="en-US" altLang="en-US" sz="1800" i="1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aliasing</a:t>
            </a:r>
          </a:p>
        </p:txBody>
      </p:sp>
      <p:sp>
        <p:nvSpPr>
          <p:cNvPr id="40962" name="Rectangle 5">
            <a:extLst>
              <a:ext uri="{FF2B5EF4-FFF2-40B4-BE49-F238E27FC236}">
                <a16:creationId xmlns:a16="http://schemas.microsoft.com/office/drawing/2014/main" id="{CB23B7AE-DFE1-6A47-A2CA-5F0559A70B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pt-BR" altLang="en-US" sz="2000">
                <a:ea typeface="ＭＳ Ｐゴシック" panose="020B0600070205080204" pitchFamily="34" charset="-128"/>
              </a:rPr>
              <a:t>Bloqueadores de otimização:</a:t>
            </a:r>
            <a:br>
              <a:rPr lang="pt-BR" altLang="en-US" sz="2000">
                <a:ea typeface="ＭＳ Ｐゴシック" panose="020B0600070205080204" pitchFamily="34" charset="-128"/>
              </a:rPr>
            </a:br>
            <a:r>
              <a:rPr lang="pt-BR" altLang="en-US" sz="2000">
                <a:ea typeface="ＭＳ Ｐゴシック" panose="020B0600070205080204" pitchFamily="34" charset="-128"/>
              </a:rPr>
              <a:t>aliasing de memória</a:t>
            </a:r>
            <a:endParaRPr lang="en-US" altLang="en-US" sz="2000">
              <a:ea typeface="ＭＳ Ｐゴシック" panose="020B0600070205080204" pitchFamily="34" charset="-128"/>
            </a:endParaRPr>
          </a:p>
        </p:txBody>
      </p:sp>
      <p:sp>
        <p:nvSpPr>
          <p:cNvPr id="40963" name="Left Brace 2">
            <a:extLst>
              <a:ext uri="{FF2B5EF4-FFF2-40B4-BE49-F238E27FC236}">
                <a16:creationId xmlns:a16="http://schemas.microsoft.com/office/drawing/2014/main" id="{6BE7CC51-64BC-1C4C-BD34-4623EA7426B1}"/>
              </a:ext>
            </a:extLst>
          </p:cNvPr>
          <p:cNvSpPr>
            <a:spLocks/>
          </p:cNvSpPr>
          <p:nvPr/>
        </p:nvSpPr>
        <p:spPr bwMode="auto">
          <a:xfrm rot="5400000">
            <a:off x="4211638" y="1773237"/>
            <a:ext cx="215900" cy="2663825"/>
          </a:xfrm>
          <a:prstGeom prst="leftBrace">
            <a:avLst>
              <a:gd name="adj1" fmla="val 8340"/>
              <a:gd name="adj2" fmla="val 50000"/>
            </a:avLst>
          </a:prstGeom>
          <a:noFill/>
          <a:ln w="254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ourier New" panose="02070309020205020404" pitchFamily="49" charset="0"/>
            </a:endParaRPr>
          </a:p>
        </p:txBody>
      </p:sp>
      <p:sp>
        <p:nvSpPr>
          <p:cNvPr id="40964" name="TextBox 3">
            <a:extLst>
              <a:ext uri="{FF2B5EF4-FFF2-40B4-BE49-F238E27FC236}">
                <a16:creationId xmlns:a16="http://schemas.microsoft.com/office/drawing/2014/main" id="{25AF2537-7F7B-0E4D-8973-EB038174E2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275" y="2636838"/>
            <a:ext cx="80168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600" b="1">
                <a:solidFill>
                  <a:srgbClr val="800000"/>
                </a:solidFill>
                <a:latin typeface="Courier New" panose="02070309020205020404" pitchFamily="49" charset="0"/>
              </a:rPr>
              <a:t>*dest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7" name="Rectangle 3">
            <a:extLst>
              <a:ext uri="{FF2B5EF4-FFF2-40B4-BE49-F238E27FC236}">
                <a16:creationId xmlns:a16="http://schemas.microsoft.com/office/drawing/2014/main" id="{4573F9D9-E142-844D-8516-D0BF38B538B2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12775" y="4221163"/>
            <a:ext cx="4051300" cy="2362200"/>
          </a:xfrm>
        </p:spPr>
        <p:txBody>
          <a:bodyPr/>
          <a:lstStyle/>
          <a:p>
            <a:pPr marL="0" indent="0" eaLnBrk="1" hangingPunct="1">
              <a:lnSpc>
                <a:spcPct val="95000"/>
              </a:lnSpc>
              <a:buFontTx/>
              <a:buNone/>
            </a:pPr>
            <a:r>
              <a:rPr lang="en-US" altLang="en-US" sz="2400" b="1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Tipos</a:t>
            </a:r>
            <a:r>
              <a:rPr lang="en-US" altLang="en-US" sz="2400" b="1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de dados</a:t>
            </a:r>
            <a:r>
              <a:rPr lang="en-US" altLang="en-US" sz="24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</a:t>
            </a:r>
          </a:p>
          <a:p>
            <a:pPr marL="447675" lvl="1" indent="-268288" eaLnBrk="1" hangingPunct="1">
              <a:lnSpc>
                <a:spcPct val="95000"/>
              </a:lnSpc>
            </a:pPr>
            <a:r>
              <a:rPr lang="en-US" altLang="en-US" sz="22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declarações</a:t>
            </a:r>
            <a:r>
              <a:rPr lang="en-US" altLang="en-US" sz="22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0066"/>
                </a:solidFill>
                <a:ea typeface="ＭＳ Ｐゴシック" panose="020B0600070205080204" pitchFamily="34" charset="-128"/>
              </a:rPr>
              <a:t>distintas</a:t>
            </a:r>
            <a:r>
              <a:rPr lang="en-US" altLang="en-US" sz="2200" dirty="0">
                <a:solidFill>
                  <a:srgbClr val="000066"/>
                </a:solidFill>
                <a:ea typeface="ＭＳ Ｐゴシック" panose="020B0600070205080204" pitchFamily="34" charset="-128"/>
              </a:rPr>
              <a:t> para </a:t>
            </a:r>
            <a:r>
              <a:rPr lang="en-US" altLang="en-US" sz="2200" b="1" dirty="0" err="1">
                <a:solidFill>
                  <a:srgbClr val="C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data_t</a:t>
            </a:r>
            <a:endParaRPr lang="en-US" altLang="en-US" sz="2200" b="1" dirty="0">
              <a:solidFill>
                <a:srgbClr val="C00000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marL="855663" lvl="2" eaLnBrk="1" hangingPunct="1">
              <a:lnSpc>
                <a:spcPct val="95000"/>
              </a:lnSpc>
            </a:pPr>
            <a:r>
              <a:rPr lang="en-US" altLang="en-US" b="1" dirty="0">
                <a:solidFill>
                  <a:srgbClr val="000066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int</a:t>
            </a:r>
          </a:p>
          <a:p>
            <a:pPr marL="855663" lvl="2" eaLnBrk="1" hangingPunct="1">
              <a:lnSpc>
                <a:spcPct val="95000"/>
              </a:lnSpc>
            </a:pPr>
            <a:r>
              <a:rPr lang="en-US" altLang="en-US" b="1" dirty="0">
                <a:solidFill>
                  <a:srgbClr val="000066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float</a:t>
            </a:r>
          </a:p>
          <a:p>
            <a:pPr marL="855663" lvl="2" eaLnBrk="1" hangingPunct="1">
              <a:lnSpc>
                <a:spcPct val="95000"/>
              </a:lnSpc>
            </a:pPr>
            <a:r>
              <a:rPr lang="en-US" altLang="en-US" b="1" dirty="0">
                <a:solidFill>
                  <a:srgbClr val="000066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double</a:t>
            </a:r>
          </a:p>
        </p:txBody>
      </p:sp>
      <p:sp>
        <p:nvSpPr>
          <p:cNvPr id="43010" name="Rectangle 4">
            <a:extLst>
              <a:ext uri="{FF2B5EF4-FFF2-40B4-BE49-F238E27FC236}">
                <a16:creationId xmlns:a16="http://schemas.microsoft.com/office/drawing/2014/main" id="{481C7F8C-3524-F84E-B39C-A0B76ABC01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1557338"/>
            <a:ext cx="4997450" cy="2603500"/>
          </a:xfrm>
          <a:prstGeom prst="rect">
            <a:avLst/>
          </a:prstGeom>
          <a:solidFill>
            <a:srgbClr val="FFFF99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void combine</a:t>
            </a: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4</a:t>
            </a:r>
            <a:r>
              <a:rPr lang="en-US" altLang="en-US" sz="1800" b="1">
                <a:latin typeface="Courier New" panose="02070309020205020404" pitchFamily="49" charset="0"/>
              </a:rPr>
              <a:t>(vec_ptr v, int *dest)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{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int i;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800000"/>
                </a:solidFill>
                <a:latin typeface="Courier New" panose="02070309020205020404" pitchFamily="49" charset="0"/>
              </a:rPr>
              <a:t>  </a:t>
            </a:r>
            <a:r>
              <a:rPr lang="en-US" altLang="en-US" sz="1800" b="1">
                <a:latin typeface="Courier New" panose="02070309020205020404" pitchFamily="49" charset="0"/>
              </a:rPr>
              <a:t>int length = vec_length(v);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int *data = get_vec_start(v);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CC0000"/>
                </a:solidFill>
                <a:latin typeface="Courier New" panose="02070309020205020404" pitchFamily="49" charset="0"/>
              </a:rPr>
              <a:t>  </a:t>
            </a:r>
            <a:r>
              <a:rPr lang="en-US" altLang="en-US" sz="1800" b="1">
                <a:latin typeface="Courier New" panose="02070309020205020404" pitchFamily="49" charset="0"/>
              </a:rPr>
              <a:t>int sum = 0;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for (i = 0; i &lt; length; i++)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sum += data[i];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*dest = sum;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200709" name="Rectangle 5">
            <a:extLst>
              <a:ext uri="{FF2B5EF4-FFF2-40B4-BE49-F238E27FC236}">
                <a16:creationId xmlns:a16="http://schemas.microsoft.com/office/drawing/2014/main" id="{BD42E71A-4CFC-9D45-8C8F-6457775CCEF4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787900" y="4221163"/>
            <a:ext cx="4038600" cy="1906587"/>
          </a:xfrm>
        </p:spPr>
        <p:txBody>
          <a:bodyPr/>
          <a:lstStyle/>
          <a:p>
            <a:pPr marL="0" indent="0" eaLnBrk="1" hangingPunct="1">
              <a:lnSpc>
                <a:spcPct val="95000"/>
              </a:lnSpc>
              <a:buFontTx/>
              <a:buNone/>
            </a:pPr>
            <a:r>
              <a:rPr lang="en-US" altLang="en-US" sz="2400" b="1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Operações</a:t>
            </a:r>
            <a:endParaRPr lang="en-US" altLang="en-US" sz="2400" b="1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marL="465138" lvl="1" eaLnBrk="1" hangingPunct="1">
              <a:lnSpc>
                <a:spcPct val="95000"/>
              </a:lnSpc>
            </a:pP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definições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diferentes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para </a:t>
            </a:r>
            <a:r>
              <a:rPr lang="en-US" altLang="en-US" sz="2200" b="1" dirty="0">
                <a:solidFill>
                  <a:srgbClr val="C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OP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e </a:t>
            </a:r>
            <a:r>
              <a:rPr lang="en-US" altLang="en-US" sz="2200" b="1" dirty="0">
                <a:solidFill>
                  <a:srgbClr val="C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IDENT</a:t>
            </a:r>
          </a:p>
          <a:p>
            <a:pPr marL="873125" lvl="2" eaLnBrk="1" hangingPunct="1">
              <a:lnSpc>
                <a:spcPct val="95000"/>
              </a:lnSpc>
            </a:pPr>
            <a:r>
              <a:rPr lang="en-US" altLang="en-US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b="1" dirty="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+</a:t>
            </a:r>
            <a:endParaRPr lang="en-US" altLang="en-US" b="1" dirty="0">
              <a:solidFill>
                <a:srgbClr val="CC0000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marL="873125" lvl="2" eaLnBrk="1" hangingPunct="1">
              <a:lnSpc>
                <a:spcPct val="95000"/>
              </a:lnSpc>
            </a:pPr>
            <a:r>
              <a:rPr lang="en-US" altLang="en-US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b="1" dirty="0">
                <a:solidFill>
                  <a:srgbClr val="00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*</a:t>
            </a:r>
            <a:endParaRPr lang="en-US" altLang="en-US" b="1" dirty="0">
              <a:solidFill>
                <a:srgbClr val="CC0000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</p:txBody>
      </p:sp>
      <p:sp>
        <p:nvSpPr>
          <p:cNvPr id="43012" name="Rectangle 8">
            <a:extLst>
              <a:ext uri="{FF2B5EF4-FFF2-40B4-BE49-F238E27FC236}">
                <a16:creationId xmlns:a16="http://schemas.microsoft.com/office/drawing/2014/main" id="{E1050187-6063-C047-9D43-09CE27D61C6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pt-BR" altLang="en-US" sz="2000" dirty="0">
                <a:ea typeface="ＭＳ Ｐゴシック" panose="020B0600070205080204" pitchFamily="34" charset="-128"/>
              </a:rPr>
              <a:t>Análise detalhada do exemplo:</a:t>
            </a:r>
            <a:br>
              <a:rPr lang="pt-BR" altLang="en-US" sz="2000" dirty="0">
                <a:ea typeface="ＭＳ Ｐゴシック" panose="020B0600070205080204" pitchFamily="34" charset="-128"/>
              </a:rPr>
            </a:br>
            <a:r>
              <a:rPr lang="pt-BR" altLang="en-US" sz="2000" dirty="0">
                <a:ea typeface="ＭＳ Ｐゴシック" panose="020B0600070205080204" pitchFamily="34" charset="-128"/>
              </a:rPr>
              <a:t>forma genérica e </a:t>
            </a:r>
            <a:r>
              <a:rPr lang="pt-BR" altLang="en-US" sz="2000" dirty="0" err="1">
                <a:ea typeface="ＭＳ Ｐゴシック" panose="020B0600070205080204" pitchFamily="34" charset="-128"/>
              </a:rPr>
              <a:t>abstracta</a:t>
            </a:r>
            <a:r>
              <a:rPr lang="pt-BR" altLang="en-US" sz="2000" dirty="0">
                <a:ea typeface="ＭＳ Ｐゴシック" panose="020B0600070205080204" pitchFamily="34" charset="-128"/>
              </a:rPr>
              <a:t> de </a:t>
            </a:r>
            <a:r>
              <a:rPr lang="pt-BR" altLang="en-US" sz="2000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combine</a:t>
            </a:r>
            <a:endParaRPr lang="en-US" altLang="en-US" sz="2000" dirty="0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</p:txBody>
      </p:sp>
      <p:sp>
        <p:nvSpPr>
          <p:cNvPr id="200713" name="Rectangle 9">
            <a:extLst>
              <a:ext uri="{FF2B5EF4-FFF2-40B4-BE49-F238E27FC236}">
                <a16:creationId xmlns:a16="http://schemas.microsoft.com/office/drawing/2014/main" id="{944D0271-F885-2846-9C72-5CA77519C6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3608" y="1557338"/>
            <a:ext cx="6635750" cy="2603500"/>
          </a:xfrm>
          <a:prstGeom prst="rect">
            <a:avLst/>
          </a:prstGeom>
          <a:solidFill>
            <a:srgbClr val="FFFF99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void </a:t>
            </a:r>
            <a:r>
              <a:rPr lang="en-US" altLang="en-US" sz="1800" b="1" dirty="0">
                <a:solidFill>
                  <a:srgbClr val="CC0000"/>
                </a:solidFill>
                <a:latin typeface="Courier New" panose="02070309020205020404" pitchFamily="49" charset="0"/>
              </a:rPr>
              <a:t>abstract_combine4</a:t>
            </a:r>
            <a:r>
              <a:rPr lang="en-US" altLang="en-US" sz="1800" b="1" dirty="0">
                <a:latin typeface="Courier New" panose="02070309020205020404" pitchFamily="49" charset="0"/>
              </a:rPr>
              <a:t>(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vec_ptr</a:t>
            </a:r>
            <a:r>
              <a:rPr lang="en-US" altLang="en-US" sz="1800" b="1" dirty="0">
                <a:latin typeface="Courier New" panose="02070309020205020404" pitchFamily="49" charset="0"/>
              </a:rPr>
              <a:t> v, </a:t>
            </a:r>
            <a:r>
              <a:rPr lang="en-US" altLang="en-US" sz="1800" b="1" dirty="0" err="1">
                <a:solidFill>
                  <a:srgbClr val="CC3300"/>
                </a:solidFill>
                <a:latin typeface="Courier New" panose="02070309020205020404" pitchFamily="49" charset="0"/>
              </a:rPr>
              <a:t>data_t</a:t>
            </a:r>
            <a:r>
              <a:rPr lang="en-US" altLang="en-US" sz="1800" b="1" dirty="0">
                <a:latin typeface="Courier New" panose="02070309020205020404" pitchFamily="49" charset="0"/>
              </a:rPr>
              <a:t> *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dest</a:t>
            </a:r>
            <a:r>
              <a:rPr lang="en-US" altLang="en-US" sz="1800" b="1" dirty="0">
                <a:latin typeface="Courier New" panose="02070309020205020404" pitchFamily="49" charset="0"/>
              </a:rPr>
              <a:t>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{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  int 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</a:t>
            </a:r>
            <a:r>
              <a:rPr lang="en-US" altLang="en-US" sz="1800" b="1" dirty="0">
                <a:latin typeface="Courier New" panose="02070309020205020404" pitchFamily="49" charset="0"/>
              </a:rPr>
              <a:t>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  int length = 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vec_length</a:t>
            </a:r>
            <a:r>
              <a:rPr lang="en-US" altLang="en-US" sz="1800" b="1" dirty="0">
                <a:latin typeface="Courier New" panose="02070309020205020404" pitchFamily="49" charset="0"/>
              </a:rPr>
              <a:t>(v);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  </a:t>
            </a:r>
            <a:r>
              <a:rPr lang="en-US" altLang="en-US" sz="1800" b="1" dirty="0" err="1">
                <a:solidFill>
                  <a:srgbClr val="CC0000"/>
                </a:solidFill>
                <a:latin typeface="Courier New" panose="02070309020205020404" pitchFamily="49" charset="0"/>
              </a:rPr>
              <a:t>data_t</a:t>
            </a:r>
            <a:r>
              <a:rPr lang="en-US" altLang="en-US" sz="1800" b="1" dirty="0">
                <a:solidFill>
                  <a:srgbClr val="CC0000"/>
                </a:solidFill>
                <a:latin typeface="Courier New" panose="02070309020205020404" pitchFamily="49" charset="0"/>
              </a:rPr>
              <a:t> </a:t>
            </a:r>
            <a:r>
              <a:rPr lang="en-US" altLang="en-US" sz="1800" b="1" dirty="0">
                <a:latin typeface="Courier New" panose="02070309020205020404" pitchFamily="49" charset="0"/>
              </a:rPr>
              <a:t>*data = 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get_vec_start</a:t>
            </a:r>
            <a:r>
              <a:rPr lang="en-US" altLang="en-US" sz="1800" b="1" dirty="0">
                <a:latin typeface="Courier New" panose="02070309020205020404" pitchFamily="49" charset="0"/>
              </a:rPr>
              <a:t>(v);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  </a:t>
            </a:r>
            <a:r>
              <a:rPr lang="en-US" altLang="en-US" sz="1800" b="1" dirty="0" err="1">
                <a:solidFill>
                  <a:srgbClr val="CC0000"/>
                </a:solidFill>
                <a:latin typeface="Courier New" panose="02070309020205020404" pitchFamily="49" charset="0"/>
              </a:rPr>
              <a:t>data_t</a:t>
            </a:r>
            <a:r>
              <a:rPr lang="en-US" altLang="en-US" sz="1800" b="1" dirty="0">
                <a:solidFill>
                  <a:srgbClr val="CC0000"/>
                </a:solidFill>
                <a:latin typeface="Courier New" panose="02070309020205020404" pitchFamily="49" charset="0"/>
              </a:rPr>
              <a:t> </a:t>
            </a:r>
            <a:r>
              <a:rPr lang="en-US" altLang="en-US" sz="1800" b="1" dirty="0">
                <a:latin typeface="Courier New" panose="02070309020205020404" pitchFamily="49" charset="0"/>
              </a:rPr>
              <a:t>t = </a:t>
            </a:r>
            <a:r>
              <a:rPr lang="en-US" altLang="en-US" sz="1800" b="1" dirty="0">
                <a:solidFill>
                  <a:srgbClr val="CC0000"/>
                </a:solidFill>
                <a:latin typeface="Courier New" panose="02070309020205020404" pitchFamily="49" charset="0"/>
              </a:rPr>
              <a:t>IDENT</a:t>
            </a:r>
            <a:r>
              <a:rPr lang="en-US" altLang="en-US" sz="1800" b="1" dirty="0">
                <a:latin typeface="Courier New" panose="02070309020205020404" pitchFamily="49" charset="0"/>
              </a:rPr>
              <a:t>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  for (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</a:t>
            </a:r>
            <a:r>
              <a:rPr lang="en-US" altLang="en-US" sz="1800" b="1" dirty="0">
                <a:latin typeface="Courier New" panose="02070309020205020404" pitchFamily="49" charset="0"/>
              </a:rPr>
              <a:t> = 0; 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</a:t>
            </a:r>
            <a:r>
              <a:rPr lang="en-US" altLang="en-US" sz="1800" b="1" dirty="0">
                <a:latin typeface="Courier New" panose="02070309020205020404" pitchFamily="49" charset="0"/>
              </a:rPr>
              <a:t> &lt; length; 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</a:t>
            </a:r>
            <a:r>
              <a:rPr lang="en-US" altLang="en-US" sz="1800" b="1" dirty="0">
                <a:latin typeface="Courier New" panose="02070309020205020404" pitchFamily="49" charset="0"/>
              </a:rPr>
              <a:t>++)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    t = t </a:t>
            </a:r>
            <a:r>
              <a:rPr lang="en-US" altLang="en-US" sz="1800" b="1" dirty="0">
                <a:solidFill>
                  <a:srgbClr val="CC0000"/>
                </a:solidFill>
                <a:latin typeface="Courier New" panose="02070309020205020404" pitchFamily="49" charset="0"/>
              </a:rPr>
              <a:t>OP</a:t>
            </a:r>
            <a:r>
              <a:rPr lang="en-US" altLang="en-US" sz="1800" b="1" dirty="0">
                <a:latin typeface="Courier New" panose="02070309020205020404" pitchFamily="49" charset="0"/>
              </a:rPr>
              <a:t> data[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</a:t>
            </a:r>
            <a:r>
              <a:rPr lang="en-US" altLang="en-US" sz="1800" b="1" dirty="0">
                <a:latin typeface="Courier New" panose="02070309020205020404" pitchFamily="49" charset="0"/>
              </a:rPr>
              <a:t>];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  *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dest</a:t>
            </a:r>
            <a:r>
              <a:rPr lang="en-US" altLang="en-US" sz="1800" b="1" dirty="0">
                <a:latin typeface="Courier New" panose="02070309020205020404" pitchFamily="49" charset="0"/>
              </a:rPr>
              <a:t> = t;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}</a:t>
            </a:r>
          </a:p>
        </p:txBody>
      </p:sp>
      <p:grpSp>
        <p:nvGrpSpPr>
          <p:cNvPr id="2" name="Group 12">
            <a:extLst>
              <a:ext uri="{FF2B5EF4-FFF2-40B4-BE49-F238E27FC236}">
                <a16:creationId xmlns:a16="http://schemas.microsoft.com/office/drawing/2014/main" id="{8F421393-AF93-454A-83F7-26E3CF52DAA0}"/>
              </a:ext>
            </a:extLst>
          </p:cNvPr>
          <p:cNvGrpSpPr>
            <a:grpSpLocks/>
          </p:cNvGrpSpPr>
          <p:nvPr/>
        </p:nvGrpSpPr>
        <p:grpSpPr bwMode="auto">
          <a:xfrm>
            <a:off x="6024563" y="5329238"/>
            <a:ext cx="657225" cy="730250"/>
            <a:chOff x="3795" y="3357"/>
            <a:chExt cx="414" cy="460"/>
          </a:xfrm>
        </p:grpSpPr>
        <p:sp>
          <p:nvSpPr>
            <p:cNvPr id="43015" name="Text Box 10">
              <a:extLst>
                <a:ext uri="{FF2B5EF4-FFF2-40B4-BE49-F238E27FC236}">
                  <a16:creationId xmlns:a16="http://schemas.microsoft.com/office/drawing/2014/main" id="{B36CA778-7CDC-414C-8349-B12973B644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05" y="3357"/>
              <a:ext cx="40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solidFill>
                    <a:srgbClr val="003300"/>
                  </a:solidFill>
                  <a:latin typeface="Courier New" panose="02070309020205020404" pitchFamily="49" charset="0"/>
                </a:rPr>
                <a:t>/ 0</a:t>
              </a:r>
            </a:p>
          </p:txBody>
        </p:sp>
        <p:sp>
          <p:nvSpPr>
            <p:cNvPr id="43016" name="Text Box 11">
              <a:extLst>
                <a:ext uri="{FF2B5EF4-FFF2-40B4-BE49-F238E27FC236}">
                  <a16:creationId xmlns:a16="http://schemas.microsoft.com/office/drawing/2014/main" id="{5218648B-8EDC-604D-8908-016F85782A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95" y="3567"/>
              <a:ext cx="40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2000" b="1">
                  <a:solidFill>
                    <a:srgbClr val="003300"/>
                  </a:solidFill>
                  <a:latin typeface="Courier New" panose="02070309020205020404" pitchFamily="49" charset="0"/>
                </a:rPr>
                <a:t>/ 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0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0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0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0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0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07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007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07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3">
            <a:extLst>
              <a:ext uri="{FF2B5EF4-FFF2-40B4-BE49-F238E27FC236}">
                <a16:creationId xmlns:a16="http://schemas.microsoft.com/office/drawing/2014/main" id="{01D66FE8-9A42-2748-9127-3376A9D2BCD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382000" cy="1441450"/>
          </a:xfrm>
        </p:spPr>
        <p:txBody>
          <a:bodyPr/>
          <a:lstStyle/>
          <a:p>
            <a:pPr marL="385763" indent="-385763" eaLnBrk="1" hangingPunct="1">
              <a:lnSpc>
                <a:spcPct val="85000"/>
              </a:lnSpc>
              <a:buFontTx/>
              <a:buNone/>
            </a:pPr>
            <a:r>
              <a:rPr lang="en-US" altLang="en-US" sz="2400" b="1">
                <a:solidFill>
                  <a:srgbClr val="003300"/>
                </a:solidFill>
                <a:ea typeface="ＭＳ Ｐゴシック" panose="020B0600070205080204" pitchFamily="34" charset="-128"/>
              </a:rPr>
              <a:t>Otimizações</a:t>
            </a:r>
          </a:p>
          <a:p>
            <a:pPr marL="744538" lvl="1" indent="-246063" eaLnBrk="1" hangingPunct="1"/>
            <a:r>
              <a:rPr lang="en-US" altLang="en-US" sz="2200">
                <a:ea typeface="ＭＳ Ｐゴシック" panose="020B0600070205080204" pitchFamily="34" charset="-128"/>
              </a:rPr>
              <a:t>reduzir invocação func e acessos à memória dentro do ciclo</a:t>
            </a:r>
          </a:p>
          <a:p>
            <a:pPr marL="385763" indent="-385763" eaLnBrk="1" hangingPunct="1">
              <a:lnSpc>
                <a:spcPct val="85000"/>
              </a:lnSpc>
            </a:pPr>
            <a:endParaRPr lang="en-US" altLang="en-US" sz="2400">
              <a:ea typeface="ＭＳ Ｐゴシック" panose="020B0600070205080204" pitchFamily="34" charset="-128"/>
            </a:endParaRPr>
          </a:p>
          <a:p>
            <a:pPr marL="385763" indent="-385763" eaLnBrk="1" hangingPunct="1">
              <a:lnSpc>
                <a:spcPct val="85000"/>
              </a:lnSpc>
            </a:pPr>
            <a:endParaRPr lang="en-US" altLang="en-US" sz="2400">
              <a:ea typeface="ＭＳ Ｐゴシック" panose="020B0600070205080204" pitchFamily="34" charset="-128"/>
            </a:endParaRPr>
          </a:p>
          <a:p>
            <a:pPr marL="385763" indent="-385763" eaLnBrk="1" hangingPunct="1">
              <a:lnSpc>
                <a:spcPct val="85000"/>
              </a:lnSpc>
            </a:pPr>
            <a:endParaRPr lang="en-US" altLang="en-US" sz="2400">
              <a:ea typeface="ＭＳ Ｐゴシック" panose="020B0600070205080204" pitchFamily="34" charset="-128"/>
            </a:endParaRPr>
          </a:p>
          <a:p>
            <a:pPr marL="385763" indent="-385763" eaLnBrk="1" hangingPunct="1">
              <a:lnSpc>
                <a:spcPct val="85000"/>
              </a:lnSpc>
            </a:pPr>
            <a:endParaRPr lang="en-US" altLang="en-US" sz="2400">
              <a:ea typeface="ＭＳ Ｐゴシック" panose="020B0600070205080204" pitchFamily="34" charset="-128"/>
            </a:endParaRPr>
          </a:p>
          <a:p>
            <a:pPr marL="385763" indent="-385763" eaLnBrk="1" hangingPunct="1">
              <a:lnSpc>
                <a:spcPct val="85000"/>
              </a:lnSpc>
            </a:pPr>
            <a:endParaRPr lang="en-US" altLang="en-US" sz="2400">
              <a:ea typeface="ＭＳ Ｐゴシック" panose="020B0600070205080204" pitchFamily="34" charset="-128"/>
            </a:endParaRPr>
          </a:p>
          <a:p>
            <a:pPr marL="385763" indent="-385763" eaLnBrk="1" hangingPunct="1">
              <a:lnSpc>
                <a:spcPct val="85000"/>
              </a:lnSpc>
            </a:pPr>
            <a:endParaRPr lang="en-US" altLang="en-US" sz="2400">
              <a:ea typeface="ＭＳ Ｐゴシック" panose="020B0600070205080204" pitchFamily="34" charset="-128"/>
            </a:endParaRPr>
          </a:p>
          <a:p>
            <a:pPr marL="385763" indent="-385763" eaLnBrk="1" hangingPunct="1">
              <a:lnSpc>
                <a:spcPct val="85000"/>
              </a:lnSpc>
              <a:spcBef>
                <a:spcPct val="0"/>
              </a:spcBef>
            </a:pPr>
            <a:r>
              <a:rPr lang="en-US" altLang="en-US" sz="2400">
                <a:solidFill>
                  <a:srgbClr val="800000"/>
                </a:solidFill>
                <a:ea typeface="ＭＳ Ｐゴシック" panose="020B0600070205080204" pitchFamily="34" charset="-128"/>
              </a:rPr>
              <a:t>Anomalia no desempenho</a:t>
            </a:r>
          </a:p>
          <a:p>
            <a:pPr marL="744538" lvl="1" indent="-246063" eaLnBrk="1" hangingPunct="1">
              <a:lnSpc>
                <a:spcPct val="80000"/>
              </a:lnSpc>
              <a:spcBef>
                <a:spcPct val="10000"/>
              </a:spcBef>
            </a:pPr>
            <a:r>
              <a:rPr lang="en-US" altLang="en-US" sz="2200">
                <a:solidFill>
                  <a:srgbClr val="800000"/>
                </a:solidFill>
                <a:ea typeface="ＭＳ Ｐゴシック" panose="020B0600070205080204" pitchFamily="34" charset="-128"/>
              </a:rPr>
              <a:t>cálculos de produtos de FP excecional/ lento com todos</a:t>
            </a:r>
          </a:p>
          <a:p>
            <a:pPr marL="744538" lvl="1" indent="-246063" eaLnBrk="1" hangingPunct="1">
              <a:lnSpc>
                <a:spcPct val="80000"/>
              </a:lnSpc>
              <a:spcBef>
                <a:spcPct val="10000"/>
              </a:spcBef>
            </a:pPr>
            <a:r>
              <a:rPr lang="en-US" altLang="en-US" sz="2200">
                <a:solidFill>
                  <a:srgbClr val="800000"/>
                </a:solidFill>
                <a:ea typeface="ＭＳ Ｐゴシック" panose="020B0600070205080204" pitchFamily="34" charset="-128"/>
              </a:rPr>
              <a:t>aceleração considerável quando acumulou em </a:t>
            </a:r>
            <a:r>
              <a:rPr lang="en-US" altLang="en-US" sz="2200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temp</a:t>
            </a:r>
          </a:p>
          <a:p>
            <a:pPr marL="744538" lvl="1" indent="-246063" eaLnBrk="1" hangingPunct="1">
              <a:lnSpc>
                <a:spcPct val="80000"/>
              </a:lnSpc>
              <a:spcBef>
                <a:spcPct val="10000"/>
              </a:spcBef>
            </a:pPr>
            <a:r>
              <a:rPr lang="en-US" altLang="en-US" sz="2200">
                <a:solidFill>
                  <a:srgbClr val="800000"/>
                </a:solidFill>
                <a:ea typeface="ＭＳ Ｐゴシック" panose="020B0600070205080204" pitchFamily="34" charset="-128"/>
              </a:rPr>
              <a:t>causa: unidade de FP do IA-32</a:t>
            </a:r>
            <a:endParaRPr lang="en-US" altLang="en-US" sz="2200" i="1">
              <a:solidFill>
                <a:srgbClr val="800000"/>
              </a:solidFill>
              <a:ea typeface="ＭＳ Ｐゴシック" panose="020B0600070205080204" pitchFamily="34" charset="-128"/>
            </a:endParaRPr>
          </a:p>
          <a:p>
            <a:pPr marL="1146175" lvl="2" indent="-238125" eaLnBrk="1" hangingPunct="1">
              <a:lnSpc>
                <a:spcPct val="80000"/>
              </a:lnSpc>
              <a:spcBef>
                <a:spcPct val="10000"/>
              </a:spcBef>
            </a:pPr>
            <a:r>
              <a:rPr lang="en-US" altLang="en-US" sz="2000">
                <a:solidFill>
                  <a:srgbClr val="800000"/>
                </a:solidFill>
                <a:ea typeface="ＭＳ Ｐゴシック" panose="020B0600070205080204" pitchFamily="34" charset="-128"/>
              </a:rPr>
              <a:t>memória usa formato com 64-bit, registo usa 80</a:t>
            </a:r>
          </a:p>
          <a:p>
            <a:pPr marL="1146175" lvl="2" indent="-238125" eaLnBrk="1" hangingPunct="1">
              <a:lnSpc>
                <a:spcPct val="80000"/>
              </a:lnSpc>
              <a:spcBef>
                <a:spcPct val="10000"/>
              </a:spcBef>
            </a:pPr>
            <a:r>
              <a:rPr lang="en-US" altLang="en-US" sz="2000">
                <a:solidFill>
                  <a:srgbClr val="800000"/>
                </a:solidFill>
                <a:ea typeface="ＭＳ Ｐゴシック" panose="020B0600070205080204" pitchFamily="34" charset="-128"/>
              </a:rPr>
              <a:t>os dados causaram </a:t>
            </a:r>
            <a:r>
              <a:rPr lang="en-US" altLang="en-US" sz="2000" i="1">
                <a:solidFill>
                  <a:srgbClr val="800000"/>
                </a:solidFill>
                <a:ea typeface="ＭＳ Ｐゴシック" panose="020B0600070205080204" pitchFamily="34" charset="-128"/>
              </a:rPr>
              <a:t>overflow</a:t>
            </a:r>
            <a:r>
              <a:rPr lang="en-US" altLang="en-US" sz="2000">
                <a:solidFill>
                  <a:srgbClr val="800000"/>
                </a:solidFill>
                <a:ea typeface="ＭＳ Ｐゴシック" panose="020B0600070205080204" pitchFamily="34" charset="-128"/>
              </a:rPr>
              <a:t> com 64 bits, mas não com 80</a:t>
            </a:r>
          </a:p>
          <a:p>
            <a:pPr marL="744538" lvl="1" indent="-246063" eaLnBrk="1" hangingPunct="1"/>
            <a:endParaRPr lang="en-US" altLang="en-US" sz="2200">
              <a:solidFill>
                <a:srgbClr val="800000"/>
              </a:solidFill>
              <a:ea typeface="ＭＳ Ｐゴシック" panose="020B0600070205080204" pitchFamily="34" charset="-128"/>
            </a:endParaRPr>
          </a:p>
        </p:txBody>
      </p:sp>
      <p:graphicFrame>
        <p:nvGraphicFramePr>
          <p:cNvPr id="45058" name="Object 2">
            <a:extLst>
              <a:ext uri="{FF2B5EF4-FFF2-40B4-BE49-F238E27FC236}">
                <a16:creationId xmlns:a16="http://schemas.microsoft.com/office/drawing/2014/main" id="{5D72D577-2503-DF42-BA11-FB21BADEC78A}"/>
              </a:ext>
            </a:extLst>
          </p:cNvPr>
          <p:cNvGraphicFramePr>
            <a:graphicFrameLocks noChangeAspect="1"/>
          </p:cNvGraphicFramePr>
          <p:nvPr>
            <p:ph type="tbl" idx="4294967295"/>
          </p:nvPr>
        </p:nvGraphicFramePr>
        <p:xfrm>
          <a:off x="827088" y="2420938"/>
          <a:ext cx="7475537" cy="2062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7" name="Document" r:id="rId4" imgW="8242300" imgH="2387600" progId="Word.Document.8">
                  <p:embed/>
                </p:oleObj>
              </mc:Choice>
              <mc:Fallback>
                <p:oleObj name="Document" r:id="rId4" imgW="8242300" imgH="2387600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2420938"/>
                        <a:ext cx="7475537" cy="2062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059" name="AutoShape 5">
            <a:extLst>
              <a:ext uri="{FF2B5EF4-FFF2-40B4-BE49-F238E27FC236}">
                <a16:creationId xmlns:a16="http://schemas.microsoft.com/office/drawing/2014/main" id="{E9D9AC4C-2348-9A43-B265-5B318115DDE9}"/>
              </a:ext>
            </a:extLst>
          </p:cNvPr>
          <p:cNvSpPr>
            <a:spLocks/>
          </p:cNvSpPr>
          <p:nvPr/>
        </p:nvSpPr>
        <p:spPr bwMode="auto">
          <a:xfrm>
            <a:off x="7380288" y="2997200"/>
            <a:ext cx="228600" cy="990600"/>
          </a:xfrm>
          <a:prstGeom prst="leftBrace">
            <a:avLst>
              <a:gd name="adj1" fmla="val 36111"/>
              <a:gd name="adj2" fmla="val 50000"/>
            </a:avLst>
          </a:prstGeom>
          <a:noFill/>
          <a:ln w="28575">
            <a:solidFill>
              <a:srgbClr val="5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 sz="1800">
              <a:latin typeface="Courier New" panose="02070309020205020404" pitchFamily="49" charset="0"/>
            </a:endParaRPr>
          </a:p>
        </p:txBody>
      </p:sp>
      <p:sp>
        <p:nvSpPr>
          <p:cNvPr id="45060" name="Freeform 6">
            <a:extLst>
              <a:ext uri="{FF2B5EF4-FFF2-40B4-BE49-F238E27FC236}">
                <a16:creationId xmlns:a16="http://schemas.microsoft.com/office/drawing/2014/main" id="{D4BDADF9-73E5-9343-9490-C93E20AA6C34}"/>
              </a:ext>
            </a:extLst>
          </p:cNvPr>
          <p:cNvSpPr>
            <a:spLocks/>
          </p:cNvSpPr>
          <p:nvPr/>
        </p:nvSpPr>
        <p:spPr bwMode="auto">
          <a:xfrm>
            <a:off x="3200400" y="3500438"/>
            <a:ext cx="4108450" cy="1071562"/>
          </a:xfrm>
          <a:custGeom>
            <a:avLst/>
            <a:gdLst>
              <a:gd name="T0" fmla="*/ 0 w 2394"/>
              <a:gd name="T1" fmla="*/ 2147483646 h 753"/>
              <a:gd name="T2" fmla="*/ 2147483646 w 2394"/>
              <a:gd name="T3" fmla="*/ 2147483646 h 753"/>
              <a:gd name="T4" fmla="*/ 2147483646 w 2394"/>
              <a:gd name="T5" fmla="*/ 2147483646 h 753"/>
              <a:gd name="T6" fmla="*/ 2147483646 w 2394"/>
              <a:gd name="T7" fmla="*/ 2147483646 h 753"/>
              <a:gd name="T8" fmla="*/ 2147483646 w 2394"/>
              <a:gd name="T9" fmla="*/ 2147483646 h 753"/>
              <a:gd name="T10" fmla="*/ 2147483646 w 2394"/>
              <a:gd name="T11" fmla="*/ 2147483646 h 7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94"/>
              <a:gd name="T19" fmla="*/ 0 h 753"/>
              <a:gd name="T20" fmla="*/ 2394 w 2394"/>
              <a:gd name="T21" fmla="*/ 753 h 7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94" h="753">
                <a:moveTo>
                  <a:pt x="0" y="753"/>
                </a:moveTo>
                <a:cubicBezTo>
                  <a:pt x="243" y="749"/>
                  <a:pt x="1109" y="744"/>
                  <a:pt x="1456" y="729"/>
                </a:cubicBezTo>
                <a:cubicBezTo>
                  <a:pt x="1803" y="714"/>
                  <a:pt x="1956" y="747"/>
                  <a:pt x="2082" y="661"/>
                </a:cubicBezTo>
                <a:cubicBezTo>
                  <a:pt x="2208" y="575"/>
                  <a:pt x="2184" y="316"/>
                  <a:pt x="2214" y="211"/>
                </a:cubicBezTo>
                <a:cubicBezTo>
                  <a:pt x="2244" y="106"/>
                  <a:pt x="2232" y="62"/>
                  <a:pt x="2262" y="31"/>
                </a:cubicBezTo>
                <a:cubicBezTo>
                  <a:pt x="2292" y="0"/>
                  <a:pt x="2367" y="26"/>
                  <a:pt x="2394" y="25"/>
                </a:cubicBezTo>
              </a:path>
            </a:pathLst>
          </a:custGeom>
          <a:noFill/>
          <a:ln w="28575">
            <a:solidFill>
              <a:srgbClr val="5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PT"/>
          </a:p>
        </p:txBody>
      </p:sp>
      <p:sp>
        <p:nvSpPr>
          <p:cNvPr id="45061" name="Rectangle 9">
            <a:extLst>
              <a:ext uri="{FF2B5EF4-FFF2-40B4-BE49-F238E27FC236}">
                <a16:creationId xmlns:a16="http://schemas.microsoft.com/office/drawing/2014/main" id="{D5FD679D-FD9B-B245-8392-8972293639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pt-BR" altLang="en-US" sz="2000">
                <a:ea typeface="ＭＳ Ｐゴシック" panose="020B0600070205080204" pitchFamily="34" charset="-128"/>
              </a:rPr>
              <a:t>Otimizações independentes da máquina:</a:t>
            </a:r>
            <a:br>
              <a:rPr lang="pt-BR" altLang="en-US" sz="2000">
                <a:ea typeface="ＭＳ Ｐゴシック" panose="020B0600070205080204" pitchFamily="34" charset="-128"/>
              </a:rPr>
            </a:br>
            <a:r>
              <a:rPr lang="pt-BR" altLang="en-US" sz="2000">
                <a:ea typeface="ＭＳ Ｐゴシック" panose="020B0600070205080204" pitchFamily="34" charset="-128"/>
              </a:rPr>
              <a:t>resultados experimentais com o programa exemplo</a:t>
            </a:r>
            <a:endParaRPr lang="en-US" altLang="en-US" sz="200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9">
            <a:extLst>
              <a:ext uri="{FF2B5EF4-FFF2-40B4-BE49-F238E27FC236}">
                <a16:creationId xmlns:a16="http://schemas.microsoft.com/office/drawing/2014/main" id="{8C197DCE-E375-B646-917D-48E81522D1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pt-BR" altLang="en-US" sz="2000">
                <a:ea typeface="ＭＳ Ｐゴシック" panose="020B0600070205080204" pitchFamily="34" charset="-128"/>
              </a:rPr>
              <a:t>Otimizações independentes da máquina:</a:t>
            </a:r>
            <a:br>
              <a:rPr lang="pt-BR" altLang="en-US" sz="2000">
                <a:ea typeface="ＭＳ Ｐゴシック" panose="020B0600070205080204" pitchFamily="34" charset="-128"/>
              </a:rPr>
            </a:br>
            <a:r>
              <a:rPr lang="pt-BR" altLang="en-US" sz="2000">
                <a:ea typeface="ＭＳ Ｐゴシック" panose="020B0600070205080204" pitchFamily="34" charset="-128"/>
              </a:rPr>
              <a:t>movimentação de código </a:t>
            </a:r>
            <a:r>
              <a:rPr lang="pt-BR" altLang="en-US" sz="2000" b="0">
                <a:ea typeface="ＭＳ Ｐゴシック" panose="020B0600070205080204" pitchFamily="34" charset="-128"/>
              </a:rPr>
              <a:t>(1)</a:t>
            </a:r>
            <a:endParaRPr lang="en-US" altLang="en-US" sz="2000" b="0">
              <a:ea typeface="ＭＳ Ｐゴシック" panose="020B0600070205080204" pitchFamily="34" charset="-128"/>
            </a:endParaRPr>
          </a:p>
        </p:txBody>
      </p:sp>
      <p:sp>
        <p:nvSpPr>
          <p:cNvPr id="132099" name="Rectangle 3">
            <a:extLst>
              <a:ext uri="{FF2B5EF4-FFF2-40B4-BE49-F238E27FC236}">
                <a16:creationId xmlns:a16="http://schemas.microsoft.com/office/drawing/2014/main" id="{8B6429B4-7943-F145-B465-98CD73023C0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358775" y="1712816"/>
            <a:ext cx="8785225" cy="2796304"/>
          </a:xfrm>
          <a:noFill/>
        </p:spPr>
        <p:txBody>
          <a:bodyPr lIns="90487" tIns="44450" rIns="90487" bIns="44450"/>
          <a:lstStyle/>
          <a:p>
            <a:pPr eaLnBrk="1" hangingPunct="1">
              <a:spcBef>
                <a:spcPct val="50000"/>
              </a:spcBef>
            </a:pPr>
            <a:r>
              <a:rPr lang="pt-PT" altLang="en-US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Movimentação de código</a:t>
            </a:r>
          </a:p>
          <a:p>
            <a:pPr lvl="1" eaLnBrk="1" hangingPunct="1"/>
            <a:r>
              <a:rPr lang="pt-PT" altLang="en-US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Objetivo: minimizar repetição de cálculos</a:t>
            </a:r>
          </a:p>
          <a:p>
            <a:pPr lvl="2" eaLnBrk="1" hangingPunct="1">
              <a:spcBef>
                <a:spcPts val="0"/>
              </a:spcBef>
            </a:pPr>
            <a:r>
              <a:rPr lang="pt-PT" altLang="en-US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se produzir sempre o mesmo resultado</a:t>
            </a:r>
          </a:p>
          <a:p>
            <a:pPr lvl="2" eaLnBrk="1" hangingPunct="1">
              <a:spcBef>
                <a:spcPts val="0"/>
              </a:spcBef>
            </a:pPr>
            <a:r>
              <a:rPr lang="pt-PT" altLang="en-US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especialmente retirar código do interior de ciclos</a:t>
            </a:r>
          </a:p>
          <a:p>
            <a:pPr lvl="1">
              <a:spcBef>
                <a:spcPts val="1200"/>
              </a:spcBef>
            </a:pPr>
            <a:r>
              <a:rPr lang="en-PT" sz="2400" b="1" dirty="0">
                <a:solidFill>
                  <a:srgbClr val="760C02"/>
                </a:solidFill>
              </a:rPr>
              <a:t>Exemplo</a:t>
            </a:r>
            <a:r>
              <a:rPr lang="en-PT" sz="2400" dirty="0">
                <a:solidFill>
                  <a:srgbClr val="760C02"/>
                </a:solidFill>
              </a:rPr>
              <a:t>: </a:t>
            </a:r>
            <a:r>
              <a:rPr lang="en-GB" sz="2400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d</a:t>
            </a:r>
            <a:r>
              <a:rPr lang="en-PT" sz="2400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efinir uma matriz </a:t>
            </a:r>
            <a:r>
              <a:rPr lang="en-PT" sz="2400" dirty="0">
                <a:solidFill>
                  <a:srgbClr val="004644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a[n,n]</a:t>
            </a:r>
            <a:r>
              <a:rPr lang="en-PT" sz="2400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 </a:t>
            </a:r>
            <a:r>
              <a:rPr lang="pt-PT" sz="2400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em</a:t>
            </a:r>
            <a:r>
              <a:rPr lang="en-GB" sz="2400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 que </a:t>
            </a:r>
            <a:r>
              <a:rPr lang="en-PT" sz="2400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todas as colunas são iguais e cada coluna é igual ao vetor </a:t>
            </a:r>
            <a:r>
              <a:rPr lang="en-PT" sz="2400" dirty="0">
                <a:solidFill>
                  <a:srgbClr val="004644"/>
                </a:solidFill>
                <a:latin typeface="Courier New" panose="02070309020205020404" pitchFamily="49" charset="0"/>
                <a:ea typeface="ＭＳ Ｐゴシック" panose="020B0600070205080204" pitchFamily="34" charset="-128"/>
                <a:cs typeface="Courier New" panose="02070309020205020404" pitchFamily="49" charset="0"/>
              </a:rPr>
              <a:t>b[n]</a:t>
            </a:r>
          </a:p>
          <a:p>
            <a:pPr lvl="2" eaLnBrk="1" hangingPunct="1"/>
            <a:endParaRPr lang="pt-PT" altLang="en-US" dirty="0">
              <a:solidFill>
                <a:srgbClr val="004644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32100" name="Rectangle 4">
            <a:extLst>
              <a:ext uri="{FF2B5EF4-FFF2-40B4-BE49-F238E27FC236}">
                <a16:creationId xmlns:a16="http://schemas.microsoft.com/office/drawing/2014/main" id="{3E4EA72E-1873-D140-91AC-9115176F78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087" y="4720937"/>
            <a:ext cx="3651250" cy="969963"/>
          </a:xfrm>
          <a:prstGeom prst="rect">
            <a:avLst/>
          </a:prstGeom>
          <a:solidFill>
            <a:srgbClr val="FFFF66"/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for (i = 0; i &lt; n; i++)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for (j = 0; j &lt; n; j++)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a[</a:t>
            </a:r>
            <a:r>
              <a:rPr lang="en-US" altLang="en-US" sz="1800" b="1">
                <a:solidFill>
                  <a:srgbClr val="800000"/>
                </a:solidFill>
                <a:latin typeface="Courier New" panose="02070309020205020404" pitchFamily="49" charset="0"/>
              </a:rPr>
              <a:t>n*i</a:t>
            </a:r>
            <a:r>
              <a:rPr lang="en-US" altLang="en-US" sz="1800" b="1">
                <a:latin typeface="Courier New" panose="02070309020205020404" pitchFamily="49" charset="0"/>
              </a:rPr>
              <a:t> + j] = b[j];</a:t>
            </a:r>
          </a:p>
        </p:txBody>
      </p:sp>
      <p:sp>
        <p:nvSpPr>
          <p:cNvPr id="132101" name="Rectangle 5">
            <a:extLst>
              <a:ext uri="{FF2B5EF4-FFF2-40B4-BE49-F238E27FC236}">
                <a16:creationId xmlns:a16="http://schemas.microsoft.com/office/drawing/2014/main" id="{2EDE83D9-448E-8143-B73B-235A18508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6663" y="4737319"/>
            <a:ext cx="3651250" cy="1519238"/>
          </a:xfrm>
          <a:prstGeom prst="rect">
            <a:avLst/>
          </a:prstGeom>
          <a:solidFill>
            <a:srgbClr val="FFFF66"/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for (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</a:t>
            </a:r>
            <a:r>
              <a:rPr lang="en-US" altLang="en-US" sz="1800" b="1" dirty="0">
                <a:latin typeface="Courier New" panose="02070309020205020404" pitchFamily="49" charset="0"/>
              </a:rPr>
              <a:t> = 0; 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</a:t>
            </a:r>
            <a:r>
              <a:rPr lang="en-US" altLang="en-US" sz="1800" b="1" dirty="0">
                <a:latin typeface="Courier New" panose="02070309020205020404" pitchFamily="49" charset="0"/>
              </a:rPr>
              <a:t> &lt; n; 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</a:t>
            </a:r>
            <a:r>
              <a:rPr lang="en-US" altLang="en-US" sz="1800" b="1" dirty="0">
                <a:latin typeface="Courier New" panose="02070309020205020404" pitchFamily="49" charset="0"/>
              </a:rPr>
              <a:t>++)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i="1" dirty="0">
                <a:latin typeface="Courier New" panose="02070309020205020404" pitchFamily="49" charset="0"/>
              </a:rPr>
              <a:t>  </a:t>
            </a:r>
            <a:r>
              <a:rPr lang="en-US" altLang="en-US" sz="1800" b="1" i="1" dirty="0">
                <a:solidFill>
                  <a:srgbClr val="800000"/>
                </a:solidFill>
                <a:latin typeface="Courier New" panose="02070309020205020404" pitchFamily="49" charset="0"/>
              </a:rPr>
              <a:t>int </a:t>
            </a:r>
            <a:r>
              <a:rPr lang="en-US" altLang="en-US" sz="1800" b="1" i="1" dirty="0" err="1">
                <a:solidFill>
                  <a:srgbClr val="800000"/>
                </a:solidFill>
                <a:latin typeface="Courier New" panose="02070309020205020404" pitchFamily="49" charset="0"/>
              </a:rPr>
              <a:t>ni</a:t>
            </a:r>
            <a:r>
              <a:rPr lang="en-US" altLang="en-US" sz="1800" b="1" i="1" dirty="0">
                <a:solidFill>
                  <a:srgbClr val="800000"/>
                </a:solidFill>
                <a:latin typeface="Courier New" panose="02070309020205020404" pitchFamily="49" charset="0"/>
              </a:rPr>
              <a:t> = n*</a:t>
            </a:r>
            <a:r>
              <a:rPr lang="en-US" altLang="en-US" sz="1800" b="1" i="1" dirty="0" err="1">
                <a:solidFill>
                  <a:srgbClr val="800000"/>
                </a:solidFill>
                <a:latin typeface="Courier New" panose="02070309020205020404" pitchFamily="49" charset="0"/>
              </a:rPr>
              <a:t>i</a:t>
            </a:r>
            <a:r>
              <a:rPr lang="en-US" altLang="en-US" sz="1800" b="1" i="1" dirty="0">
                <a:solidFill>
                  <a:srgbClr val="800000"/>
                </a:solidFill>
                <a:latin typeface="Courier New" panose="02070309020205020404" pitchFamily="49" charset="0"/>
              </a:rPr>
              <a:t>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  for (j = 0; j &lt; n; 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j++</a:t>
            </a:r>
            <a:r>
              <a:rPr lang="en-US" altLang="en-US" sz="1800" b="1" dirty="0">
                <a:latin typeface="Courier New" panose="02070309020205020404" pitchFamily="49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    a[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ni</a:t>
            </a:r>
            <a:r>
              <a:rPr lang="en-US" altLang="en-US" sz="1800" b="1" dirty="0">
                <a:latin typeface="Courier New" panose="02070309020205020404" pitchFamily="49" charset="0"/>
              </a:rPr>
              <a:t> + j] = b[j];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32102" name="Line 6">
            <a:extLst>
              <a:ext uri="{FF2B5EF4-FFF2-40B4-BE49-F238E27FC236}">
                <a16:creationId xmlns:a16="http://schemas.microsoft.com/office/drawing/2014/main" id="{AACEB483-AEE9-354C-B67E-FCF7E08513A1}"/>
              </a:ext>
            </a:extLst>
          </p:cNvPr>
          <p:cNvSpPr>
            <a:spLocks noChangeShapeType="1"/>
          </p:cNvSpPr>
          <p:nvPr/>
        </p:nvSpPr>
        <p:spPr bwMode="auto">
          <a:xfrm>
            <a:off x="4097337" y="5246609"/>
            <a:ext cx="949326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T"/>
          </a:p>
        </p:txBody>
      </p:sp>
      <p:sp>
        <p:nvSpPr>
          <p:cNvPr id="8198" name="Rectangle 8">
            <a:extLst>
              <a:ext uri="{FF2B5EF4-FFF2-40B4-BE49-F238E27FC236}">
                <a16:creationId xmlns:a16="http://schemas.microsoft.com/office/drawing/2014/main" id="{FBACD00C-F0BF-FE41-B0CF-4247FB35E8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087" y="434180"/>
            <a:ext cx="813593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GB" altLang="en-US" sz="2000" i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2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3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099" grpId="0" uiExpand="1" build="p" bldLvl="3"/>
      <p:bldP spid="132100" grpId="0" animBg="1"/>
      <p:bldP spid="13210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2">
            <a:extLst>
              <a:ext uri="{FF2B5EF4-FFF2-40B4-BE49-F238E27FC236}">
                <a16:creationId xmlns:a16="http://schemas.microsoft.com/office/drawing/2014/main" id="{54F96E11-25A3-C944-8887-816DCED618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pt-BR" altLang="en-US" sz="2000">
                <a:ea typeface="ＭＳ Ｐゴシック" panose="020B0600070205080204" pitchFamily="34" charset="-128"/>
              </a:rPr>
              <a:t>Otimizações independentes da máquina:</a:t>
            </a:r>
            <a:br>
              <a:rPr lang="pt-BR" altLang="en-US" sz="2000">
                <a:ea typeface="ＭＳ Ｐゴシック" panose="020B0600070205080204" pitchFamily="34" charset="-128"/>
              </a:rPr>
            </a:br>
            <a:r>
              <a:rPr lang="pt-BR" altLang="en-US" sz="2000">
                <a:ea typeface="ＭＳ Ｐゴシック" panose="020B0600070205080204" pitchFamily="34" charset="-128"/>
              </a:rPr>
              <a:t>movimentação de código </a:t>
            </a:r>
            <a:r>
              <a:rPr lang="pt-BR" altLang="en-US" sz="2000" b="0">
                <a:ea typeface="ＭＳ Ｐゴシック" panose="020B0600070205080204" pitchFamily="34" charset="-128"/>
              </a:rPr>
              <a:t>(2)</a:t>
            </a:r>
            <a:endParaRPr lang="en-US" altLang="en-US" sz="2000" b="0">
              <a:ea typeface="ＭＳ Ｐゴシック" panose="020B0600070205080204" pitchFamily="34" charset="-128"/>
            </a:endParaRPr>
          </a:p>
        </p:txBody>
      </p:sp>
      <p:sp>
        <p:nvSpPr>
          <p:cNvPr id="174082" name="Rectangle 2">
            <a:extLst>
              <a:ext uri="{FF2B5EF4-FFF2-40B4-BE49-F238E27FC236}">
                <a16:creationId xmlns:a16="http://schemas.microsoft.com/office/drawing/2014/main" id="{54DD89B5-33E8-8549-B057-FE1395430F6A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409714" y="1585269"/>
            <a:ext cx="8280400" cy="1152525"/>
          </a:xfrm>
          <a:noFill/>
        </p:spPr>
        <p:txBody>
          <a:bodyPr lIns="90487" tIns="44450" rIns="90487" bIns="44450"/>
          <a:lstStyle/>
          <a:p>
            <a:pPr eaLnBrk="1" hangingPunct="1">
              <a:lnSpc>
                <a:spcPct val="85000"/>
              </a:lnSpc>
              <a:spcBef>
                <a:spcPct val="40000"/>
              </a:spcBef>
            </a:pPr>
            <a:r>
              <a:rPr lang="en-US" altLang="en-US" sz="24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A </a:t>
            </a:r>
            <a:r>
              <a:rPr lang="en-US" altLang="en-US" sz="24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maioria</a:t>
            </a:r>
            <a:r>
              <a:rPr lang="en-US" altLang="en-US" sz="24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dos </a:t>
            </a:r>
            <a:r>
              <a:rPr lang="en-US" altLang="en-US" sz="24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compiladores</a:t>
            </a:r>
            <a:r>
              <a:rPr lang="en-US" altLang="en-US" sz="24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é</a:t>
            </a:r>
            <a:r>
              <a:rPr lang="en-US" altLang="en-US" sz="24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eficiente</a:t>
            </a:r>
            <a:r>
              <a:rPr lang="en-US" altLang="en-US" sz="24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a lidar com </a:t>
            </a:r>
            <a:r>
              <a:rPr lang="en-US" altLang="en-US" sz="24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código</a:t>
            </a:r>
            <a:r>
              <a:rPr lang="en-US" altLang="en-US" sz="24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com </a:t>
            </a:r>
            <a:r>
              <a:rPr lang="en-US" altLang="en-US" sz="2400" i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arrays</a:t>
            </a:r>
            <a:r>
              <a:rPr lang="en-US" altLang="en-US" sz="24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e </a:t>
            </a:r>
            <a:r>
              <a:rPr lang="en-US" altLang="en-US" sz="24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estruturas</a:t>
            </a:r>
            <a:r>
              <a:rPr lang="en-US" altLang="en-US" sz="24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simples com </a:t>
            </a:r>
            <a:r>
              <a:rPr lang="en-US" altLang="en-US" sz="2400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ciclos</a:t>
            </a:r>
            <a:endParaRPr lang="en-US" altLang="en-US" sz="2400" dirty="0">
              <a:solidFill>
                <a:srgbClr val="8000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5000"/>
              </a:lnSpc>
              <a:spcBef>
                <a:spcPct val="40000"/>
              </a:spcBef>
            </a:pPr>
            <a:r>
              <a:rPr lang="pt-PT" altLang="en-US" sz="2400" b="1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Código gerado pelo GCC:</a:t>
            </a:r>
            <a:endParaRPr lang="en-US" altLang="en-US" sz="2400" b="1" dirty="0">
              <a:solidFill>
                <a:srgbClr val="004644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0243" name="Rectangle 6">
            <a:extLst>
              <a:ext uri="{FF2B5EF4-FFF2-40B4-BE49-F238E27FC236}">
                <a16:creationId xmlns:a16="http://schemas.microsoft.com/office/drawing/2014/main" id="{B9C194C6-DD80-214F-8F53-DD5F0A7293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333375"/>
            <a:ext cx="813593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GB" altLang="en-US" sz="2000" i="1">
              <a:solidFill>
                <a:schemeClr val="accent2"/>
              </a:solidFill>
            </a:endParaRPr>
          </a:p>
        </p:txBody>
      </p:sp>
      <p:sp>
        <p:nvSpPr>
          <p:cNvPr id="174087" name="Rectangle 7">
            <a:extLst>
              <a:ext uri="{FF2B5EF4-FFF2-40B4-BE49-F238E27FC236}">
                <a16:creationId xmlns:a16="http://schemas.microsoft.com/office/drawing/2014/main" id="{6C1134FA-0CB3-0348-8059-C4DD0BCF5A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188" y="2781300"/>
            <a:ext cx="3294062" cy="731838"/>
          </a:xfrm>
          <a:prstGeom prst="rect">
            <a:avLst/>
          </a:prstGeom>
          <a:solidFill>
            <a:srgbClr val="FFFF66"/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for (i = 0; i &lt; n; i++)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for (j = 0; j &lt; n; j++)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  a[</a:t>
            </a:r>
            <a:r>
              <a:rPr lang="en-US" altLang="en-US" sz="1600" b="1">
                <a:solidFill>
                  <a:srgbClr val="800000"/>
                </a:solidFill>
                <a:latin typeface="Courier New" panose="02070309020205020404" pitchFamily="49" charset="0"/>
              </a:rPr>
              <a:t>n*i</a:t>
            </a:r>
            <a:r>
              <a:rPr lang="en-US" altLang="en-US" sz="1600" b="1">
                <a:latin typeface="Courier New" panose="02070309020205020404" pitchFamily="49" charset="0"/>
              </a:rPr>
              <a:t> + j] = b[j];</a:t>
            </a:r>
          </a:p>
        </p:txBody>
      </p:sp>
      <p:sp>
        <p:nvSpPr>
          <p:cNvPr id="174088" name="Rectangle 8">
            <a:extLst>
              <a:ext uri="{FF2B5EF4-FFF2-40B4-BE49-F238E27FC236}">
                <a16:creationId xmlns:a16="http://schemas.microsoft.com/office/drawing/2014/main" id="{B38921E1-D5A8-1C4C-8780-A0A697733B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3568" y="4149725"/>
            <a:ext cx="7848674" cy="2096471"/>
          </a:xfrm>
          <a:prstGeom prst="rect">
            <a:avLst/>
          </a:prstGeom>
          <a:solidFill>
            <a:srgbClr val="CCECFF"/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wrap="squar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82663" algn="l"/>
                <a:tab pos="349885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82663" algn="l"/>
                <a:tab pos="349885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82663" algn="l"/>
                <a:tab pos="349885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82663" algn="l"/>
                <a:tab pos="349885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82663" algn="l"/>
                <a:tab pos="349885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82663" algn="l"/>
                <a:tab pos="349885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82663" algn="l"/>
                <a:tab pos="349885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82663" algn="l"/>
                <a:tab pos="349885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82663" algn="l"/>
                <a:tab pos="349885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 dirty="0">
                <a:latin typeface="Courier New" panose="02070309020205020404" pitchFamily="49" charset="0"/>
              </a:rPr>
              <a:t>  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imull</a:t>
            </a:r>
            <a:r>
              <a:rPr lang="en-US" altLang="en-US" sz="1600" b="1" dirty="0">
                <a:latin typeface="Courier New" panose="02070309020205020404" pitchFamily="49" charset="0"/>
              </a:rPr>
              <a:t> %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ebx</a:t>
            </a:r>
            <a:r>
              <a:rPr lang="en-US" altLang="en-US" sz="1600" b="1" dirty="0">
                <a:latin typeface="Courier New" panose="02070309020205020404" pitchFamily="49" charset="0"/>
              </a:rPr>
              <a:t>,%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eax</a:t>
            </a:r>
            <a:r>
              <a:rPr lang="en-US" altLang="en-US" sz="1600" b="1" dirty="0">
                <a:latin typeface="Courier New" panose="02070309020205020404" pitchFamily="49" charset="0"/>
              </a:rPr>
              <a:t>	</a:t>
            </a:r>
            <a:r>
              <a:rPr lang="en-US" altLang="en-US" sz="1600" b="1" dirty="0">
                <a:solidFill>
                  <a:srgbClr val="800000"/>
                </a:solidFill>
                <a:latin typeface="Courier New" panose="02070309020205020404" pitchFamily="49" charset="0"/>
              </a:rPr>
              <a:t># </a:t>
            </a:r>
            <a:r>
              <a:rPr lang="en-US" altLang="en-US" sz="1600" b="1" dirty="0" err="1">
                <a:solidFill>
                  <a:srgbClr val="800000"/>
                </a:solidFill>
                <a:latin typeface="Courier New" panose="02070309020205020404" pitchFamily="49" charset="0"/>
              </a:rPr>
              <a:t>i</a:t>
            </a:r>
            <a:r>
              <a:rPr lang="en-US" altLang="en-US" sz="1600" b="1" dirty="0">
                <a:solidFill>
                  <a:srgbClr val="800000"/>
                </a:solidFill>
                <a:latin typeface="Courier New" panose="02070309020205020404" pitchFamily="49" charset="0"/>
              </a:rPr>
              <a:t>*n </a:t>
            </a:r>
            <a:r>
              <a:rPr lang="en-US" altLang="en-US" sz="1600" b="1" dirty="0" err="1">
                <a:solidFill>
                  <a:srgbClr val="800000"/>
                </a:solidFill>
                <a:latin typeface="Courier New" panose="02070309020205020404" pitchFamily="49" charset="0"/>
              </a:rPr>
              <a:t>colocado</a:t>
            </a:r>
            <a:r>
              <a:rPr lang="en-US" altLang="en-US" sz="1600" b="1" dirty="0">
                <a:solidFill>
                  <a:srgbClr val="800000"/>
                </a:solidFill>
                <a:latin typeface="Courier New" panose="02070309020205020404" pitchFamily="49" charset="0"/>
              </a:rPr>
              <a:t> </a:t>
            </a:r>
            <a:r>
              <a:rPr lang="en-US" altLang="en-US" sz="1600" b="1" dirty="0" err="1">
                <a:solidFill>
                  <a:srgbClr val="800000"/>
                </a:solidFill>
                <a:latin typeface="Courier New" panose="02070309020205020404" pitchFamily="49" charset="0"/>
              </a:rPr>
              <a:t>em</a:t>
            </a:r>
            <a:r>
              <a:rPr lang="en-US" altLang="en-US" sz="1600" b="1" dirty="0">
                <a:solidFill>
                  <a:srgbClr val="800000"/>
                </a:solidFill>
                <a:latin typeface="Courier New" panose="02070309020205020404" pitchFamily="49" charset="0"/>
              </a:rPr>
              <a:t> %</a:t>
            </a:r>
            <a:r>
              <a:rPr lang="en-US" altLang="en-US" sz="1600" b="1" dirty="0" err="1">
                <a:solidFill>
                  <a:srgbClr val="800000"/>
                </a:solidFill>
                <a:latin typeface="Courier New" panose="02070309020205020404" pitchFamily="49" charset="0"/>
              </a:rPr>
              <a:t>eax</a:t>
            </a:r>
            <a:endParaRPr lang="en-US" altLang="en-US" sz="1600" b="1" dirty="0">
              <a:solidFill>
                <a:srgbClr val="800000"/>
              </a:solidFill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 dirty="0">
                <a:latin typeface="Courier New" panose="02070309020205020404" pitchFamily="49" charset="0"/>
              </a:rPr>
              <a:t>  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movl</a:t>
            </a:r>
            <a:r>
              <a:rPr lang="en-US" altLang="en-US" sz="1600" b="1" dirty="0">
                <a:latin typeface="Courier New" panose="02070309020205020404" pitchFamily="49" charset="0"/>
              </a:rPr>
              <a:t> 	8(%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ebp</a:t>
            </a:r>
            <a:r>
              <a:rPr lang="en-US" altLang="en-US" sz="1600" b="1" dirty="0">
                <a:latin typeface="Courier New" panose="02070309020205020404" pitchFamily="49" charset="0"/>
              </a:rPr>
              <a:t>),%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edi</a:t>
            </a:r>
            <a:r>
              <a:rPr lang="en-US" altLang="en-US" sz="1600" b="1" dirty="0">
                <a:latin typeface="Courier New" panose="02070309020205020404" pitchFamily="49" charset="0"/>
              </a:rPr>
              <a:t>	</a:t>
            </a:r>
            <a:r>
              <a:rPr lang="en-US" altLang="en-US" sz="1600" b="1" dirty="0">
                <a:solidFill>
                  <a:srgbClr val="800000"/>
                </a:solidFill>
                <a:latin typeface="Courier New" panose="02070309020205020404" pitchFamily="49" charset="0"/>
              </a:rPr>
              <a:t># </a:t>
            </a:r>
            <a:r>
              <a:rPr lang="en-US" altLang="en-US" sz="1600" b="1" dirty="0" err="1">
                <a:solidFill>
                  <a:srgbClr val="800000"/>
                </a:solidFill>
                <a:latin typeface="Courier New" panose="02070309020205020404" pitchFamily="49" charset="0"/>
              </a:rPr>
              <a:t>apont</a:t>
            </a:r>
            <a:r>
              <a:rPr lang="en-US" altLang="en-US" sz="1600" b="1" dirty="0">
                <a:solidFill>
                  <a:srgbClr val="800000"/>
                </a:solidFill>
                <a:latin typeface="Courier New" panose="02070309020205020404" pitchFamily="49" charset="0"/>
              </a:rPr>
              <a:t> p/ </a:t>
            </a:r>
            <a:r>
              <a:rPr lang="en-US" altLang="en-US" sz="1600" b="1" i="1" dirty="0">
                <a:solidFill>
                  <a:srgbClr val="800000"/>
                </a:solidFill>
                <a:latin typeface="Courier New" panose="02070309020205020404" pitchFamily="49" charset="0"/>
              </a:rPr>
              <a:t>array</a:t>
            </a:r>
            <a:r>
              <a:rPr lang="en-US" altLang="en-US" sz="1600" b="1" dirty="0">
                <a:solidFill>
                  <a:srgbClr val="800000"/>
                </a:solidFill>
                <a:latin typeface="Courier New" panose="02070309020205020404" pitchFamily="49" charset="0"/>
              </a:rPr>
              <a:t> </a:t>
            </a:r>
            <a:r>
              <a:rPr lang="en-US" altLang="en-US" sz="1600" b="1" u="sng" dirty="0">
                <a:solidFill>
                  <a:srgbClr val="800000"/>
                </a:solidFill>
                <a:latin typeface="Courier New" panose="02070309020205020404" pitchFamily="49" charset="0"/>
              </a:rPr>
              <a:t>a</a:t>
            </a:r>
            <a:r>
              <a:rPr lang="en-US" altLang="en-US" sz="1600" b="1" dirty="0">
                <a:solidFill>
                  <a:srgbClr val="800000"/>
                </a:solidFill>
                <a:latin typeface="Courier New" panose="02070309020205020404" pitchFamily="49" charset="0"/>
              </a:rPr>
              <a:t> </a:t>
            </a:r>
            <a:r>
              <a:rPr lang="en-US" altLang="en-US" sz="1600" b="1" dirty="0" err="1">
                <a:solidFill>
                  <a:srgbClr val="800000"/>
                </a:solidFill>
                <a:latin typeface="Courier New" panose="02070309020205020404" pitchFamily="49" charset="0"/>
              </a:rPr>
              <a:t>em</a:t>
            </a:r>
            <a:r>
              <a:rPr lang="en-US" altLang="en-US" sz="1600" b="1" dirty="0">
                <a:solidFill>
                  <a:srgbClr val="800000"/>
                </a:solidFill>
                <a:latin typeface="Courier New" panose="02070309020205020404" pitchFamily="49" charset="0"/>
              </a:rPr>
              <a:t> %</a:t>
            </a:r>
            <a:r>
              <a:rPr lang="en-US" altLang="en-US" sz="1600" b="1" dirty="0" err="1">
                <a:solidFill>
                  <a:srgbClr val="800000"/>
                </a:solidFill>
                <a:latin typeface="Courier New" panose="02070309020205020404" pitchFamily="49" charset="0"/>
              </a:rPr>
              <a:t>edi</a:t>
            </a:r>
            <a:endParaRPr lang="en-US" altLang="en-US" sz="1600" b="1" dirty="0"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 dirty="0">
                <a:latin typeface="Courier New" panose="02070309020205020404" pitchFamily="49" charset="0"/>
              </a:rPr>
              <a:t>  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leal</a:t>
            </a:r>
            <a:r>
              <a:rPr lang="en-US" altLang="en-US" sz="1600" b="1" dirty="0">
                <a:latin typeface="Courier New" panose="02070309020205020404" pitchFamily="49" charset="0"/>
              </a:rPr>
              <a:t> 	(%edi,%eax,4),%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edx</a:t>
            </a:r>
            <a:r>
              <a:rPr lang="en-US" altLang="en-US" sz="1600" b="1" dirty="0">
                <a:latin typeface="Courier New" panose="02070309020205020404" pitchFamily="49" charset="0"/>
              </a:rPr>
              <a:t>	</a:t>
            </a:r>
            <a:r>
              <a:rPr lang="en-US" altLang="en-US" sz="1600" b="1" dirty="0">
                <a:solidFill>
                  <a:srgbClr val="800000"/>
                </a:solidFill>
                <a:latin typeface="Courier New" panose="02070309020205020404" pitchFamily="49" charset="0"/>
              </a:rPr>
              <a:t># p=</a:t>
            </a:r>
            <a:r>
              <a:rPr lang="en-US" altLang="en-US" sz="1600" b="1" dirty="0" err="1">
                <a:solidFill>
                  <a:srgbClr val="800000"/>
                </a:solidFill>
                <a:latin typeface="Courier New" panose="02070309020205020404" pitchFamily="49" charset="0"/>
              </a:rPr>
              <a:t>a+n</a:t>
            </a:r>
            <a:r>
              <a:rPr lang="en-US" altLang="en-US" sz="1600" b="1" dirty="0">
                <a:solidFill>
                  <a:srgbClr val="800000"/>
                </a:solidFill>
                <a:latin typeface="Courier New" panose="02070309020205020404" pitchFamily="49" charset="0"/>
              </a:rPr>
              <a:t>*</a:t>
            </a:r>
            <a:r>
              <a:rPr lang="en-US" altLang="en-US" sz="1600" b="1" dirty="0" err="1">
                <a:solidFill>
                  <a:srgbClr val="800000"/>
                </a:solidFill>
                <a:latin typeface="Courier New" panose="02070309020205020404" pitchFamily="49" charset="0"/>
              </a:rPr>
              <a:t>i</a:t>
            </a:r>
            <a:r>
              <a:rPr lang="en-US" altLang="en-US" sz="1600" b="1" dirty="0">
                <a:latin typeface="Courier New" panose="02070309020205020404" pitchFamily="49" charset="0"/>
              </a:rPr>
              <a:t> (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ajustado</a:t>
            </a:r>
            <a:r>
              <a:rPr lang="en-US" altLang="en-US" sz="1600" b="1" dirty="0">
                <a:latin typeface="Courier New" panose="02070309020205020404" pitchFamily="49" charset="0"/>
              </a:rPr>
              <a:t> 4*)</a:t>
            </a:r>
            <a:r>
              <a:rPr lang="en-US" altLang="en-US" sz="1600" b="1" dirty="0">
                <a:solidFill>
                  <a:srgbClr val="800000"/>
                </a:solidFill>
                <a:latin typeface="Courier New" panose="02070309020205020404" pitchFamily="49" charset="0"/>
              </a:rPr>
              <a:t> </a:t>
            </a:r>
            <a:r>
              <a:rPr lang="en-US" altLang="en-US" sz="1600" b="1" dirty="0" err="1">
                <a:solidFill>
                  <a:srgbClr val="800000"/>
                </a:solidFill>
                <a:latin typeface="Courier New" panose="02070309020205020404" pitchFamily="49" charset="0"/>
              </a:rPr>
              <a:t>em</a:t>
            </a:r>
            <a:r>
              <a:rPr lang="en-US" altLang="en-US" sz="1600" b="1" dirty="0">
                <a:solidFill>
                  <a:srgbClr val="800000"/>
                </a:solidFill>
                <a:latin typeface="Courier New" panose="02070309020205020404" pitchFamily="49" charset="0"/>
              </a:rPr>
              <a:t> %</a:t>
            </a:r>
            <a:r>
              <a:rPr lang="en-US" altLang="en-US" sz="1600" b="1" dirty="0" err="1">
                <a:solidFill>
                  <a:srgbClr val="800000"/>
                </a:solidFill>
                <a:latin typeface="Courier New" panose="02070309020205020404" pitchFamily="49" charset="0"/>
              </a:rPr>
              <a:t>edx</a:t>
            </a:r>
            <a:endParaRPr lang="en-US" altLang="en-US" sz="1600" b="1" dirty="0"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 dirty="0">
                <a:latin typeface="Courier New" panose="02070309020205020404" pitchFamily="49" charset="0"/>
              </a:rPr>
              <a:t>.L40:		# </a:t>
            </a:r>
            <a:r>
              <a:rPr lang="en-US" altLang="en-US" sz="1800" b="1" dirty="0" err="1">
                <a:solidFill>
                  <a:srgbClr val="0000FF"/>
                </a:solidFill>
                <a:latin typeface="Courier New" panose="02070309020205020404" pitchFamily="49" charset="0"/>
              </a:rPr>
              <a:t>Ciclo</a:t>
            </a:r>
            <a:r>
              <a:rPr lang="en-US" altLang="en-US" sz="1800" b="1" dirty="0">
                <a:solidFill>
                  <a:srgbClr val="0000FF"/>
                </a:solidFill>
                <a:latin typeface="Courier New" panose="02070309020205020404" pitchFamily="49" charset="0"/>
              </a:rPr>
              <a:t> interior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 dirty="0">
                <a:latin typeface="Courier New" panose="02070309020205020404" pitchFamily="49" charset="0"/>
              </a:rPr>
              <a:t>  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movl</a:t>
            </a:r>
            <a:r>
              <a:rPr lang="en-US" altLang="en-US" sz="1600" b="1" dirty="0">
                <a:latin typeface="Courier New" panose="02070309020205020404" pitchFamily="49" charset="0"/>
              </a:rPr>
              <a:t> 	12(%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ebp</a:t>
            </a:r>
            <a:r>
              <a:rPr lang="en-US" altLang="en-US" sz="1600" b="1" dirty="0">
                <a:latin typeface="Courier New" panose="02070309020205020404" pitchFamily="49" charset="0"/>
              </a:rPr>
              <a:t>),%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edi</a:t>
            </a:r>
            <a:r>
              <a:rPr lang="en-US" altLang="en-US" sz="1600" b="1" dirty="0">
                <a:latin typeface="Courier New" panose="02070309020205020404" pitchFamily="49" charset="0"/>
              </a:rPr>
              <a:t>	# 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apont</a:t>
            </a:r>
            <a:r>
              <a:rPr lang="en-US" altLang="en-US" sz="1600" b="1" dirty="0">
                <a:latin typeface="Courier New" panose="02070309020205020404" pitchFamily="49" charset="0"/>
              </a:rPr>
              <a:t> p/ </a:t>
            </a:r>
            <a:r>
              <a:rPr lang="en-US" altLang="en-US" sz="1600" b="1" i="1" dirty="0">
                <a:latin typeface="Courier New" panose="02070309020205020404" pitchFamily="49" charset="0"/>
              </a:rPr>
              <a:t>array</a:t>
            </a:r>
            <a:r>
              <a:rPr lang="en-US" altLang="en-US" sz="1600" b="1" dirty="0">
                <a:latin typeface="Courier New" panose="02070309020205020404" pitchFamily="49" charset="0"/>
              </a:rPr>
              <a:t> </a:t>
            </a:r>
            <a:r>
              <a:rPr lang="en-US" altLang="en-US" sz="1600" b="1" u="sng" dirty="0">
                <a:latin typeface="Courier New" panose="02070309020205020404" pitchFamily="49" charset="0"/>
              </a:rPr>
              <a:t>b</a:t>
            </a:r>
            <a:r>
              <a:rPr lang="en-US" altLang="en-US" sz="1600" b="1" dirty="0">
                <a:latin typeface="Courier New" panose="02070309020205020404" pitchFamily="49" charset="0"/>
              </a:rPr>
              <a:t> 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em</a:t>
            </a:r>
            <a:r>
              <a:rPr lang="en-US" altLang="en-US" sz="1600" b="1" dirty="0">
                <a:latin typeface="Courier New" panose="02070309020205020404" pitchFamily="49" charset="0"/>
              </a:rPr>
              <a:t> %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edi</a:t>
            </a:r>
            <a:endParaRPr lang="en-US" altLang="en-US" sz="1600" b="1" dirty="0"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 dirty="0">
                <a:latin typeface="Courier New" panose="02070309020205020404" pitchFamily="49" charset="0"/>
              </a:rPr>
              <a:t>  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movl</a:t>
            </a:r>
            <a:r>
              <a:rPr lang="en-US" altLang="en-US" sz="1600" b="1" dirty="0">
                <a:latin typeface="Courier New" panose="02070309020205020404" pitchFamily="49" charset="0"/>
              </a:rPr>
              <a:t> 	(%edi,%ecx,4),%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eax</a:t>
            </a:r>
            <a:r>
              <a:rPr lang="en-US" altLang="en-US" sz="1600" b="1" dirty="0">
                <a:latin typeface="Courier New" panose="02070309020205020404" pitchFamily="49" charset="0"/>
              </a:rPr>
              <a:t> 	# 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b+j</a:t>
            </a:r>
            <a:r>
              <a:rPr lang="en-US" altLang="en-US" sz="1600" b="1" dirty="0">
                <a:latin typeface="Courier New" panose="02070309020205020404" pitchFamily="49" charset="0"/>
              </a:rPr>
              <a:t> (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ajustado</a:t>
            </a:r>
            <a:r>
              <a:rPr lang="en-US" altLang="en-US" sz="1600" b="1" dirty="0">
                <a:latin typeface="Courier New" panose="02070309020205020404" pitchFamily="49" charset="0"/>
              </a:rPr>
              <a:t> 4*) 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em</a:t>
            </a:r>
            <a:r>
              <a:rPr lang="en-US" altLang="en-US" sz="1600" b="1" dirty="0">
                <a:latin typeface="Courier New" panose="02070309020205020404" pitchFamily="49" charset="0"/>
              </a:rPr>
              <a:t> %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eax</a:t>
            </a:r>
            <a:endParaRPr lang="en-US" altLang="en-US" sz="1600" b="1" dirty="0"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 dirty="0">
                <a:latin typeface="Courier New" panose="02070309020205020404" pitchFamily="49" charset="0"/>
              </a:rPr>
              <a:t>  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movl</a:t>
            </a:r>
            <a:r>
              <a:rPr lang="en-US" altLang="en-US" sz="1600" b="1" dirty="0">
                <a:latin typeface="Courier New" panose="02070309020205020404" pitchFamily="49" charset="0"/>
              </a:rPr>
              <a:t> 	%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eax</a:t>
            </a:r>
            <a:r>
              <a:rPr lang="en-US" altLang="en-US" sz="1600" b="1" dirty="0">
                <a:latin typeface="Courier New" panose="02070309020205020404" pitchFamily="49" charset="0"/>
              </a:rPr>
              <a:t>,(%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edx</a:t>
            </a:r>
            <a:r>
              <a:rPr lang="en-US" altLang="en-US" sz="1600" b="1" dirty="0">
                <a:latin typeface="Courier New" panose="02070309020205020404" pitchFamily="49" charset="0"/>
              </a:rPr>
              <a:t>)	</a:t>
            </a:r>
            <a:r>
              <a:rPr lang="en-US" altLang="en-US" sz="1600" b="1" dirty="0">
                <a:solidFill>
                  <a:srgbClr val="800000"/>
                </a:solidFill>
                <a:latin typeface="Courier New" panose="02070309020205020404" pitchFamily="49" charset="0"/>
              </a:rPr>
              <a:t># *p</a:t>
            </a:r>
            <a:r>
              <a:rPr lang="en-US" altLang="en-US" sz="1600" b="1" dirty="0">
                <a:latin typeface="Courier New" panose="02070309020205020404" pitchFamily="49" charset="0"/>
              </a:rPr>
              <a:t>=b[j] (p 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aponta</a:t>
            </a:r>
            <a:r>
              <a:rPr lang="en-US" altLang="en-US" sz="1600" b="1" dirty="0">
                <a:latin typeface="Courier New" panose="02070309020205020404" pitchFamily="49" charset="0"/>
              </a:rPr>
              <a:t> para a[n*1+j])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 dirty="0">
                <a:latin typeface="Courier New" panose="02070309020205020404" pitchFamily="49" charset="0"/>
              </a:rPr>
              <a:t>  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addl</a:t>
            </a:r>
            <a:r>
              <a:rPr lang="en-US" altLang="en-US" sz="1600" b="1" dirty="0">
                <a:latin typeface="Courier New" panose="02070309020205020404" pitchFamily="49" charset="0"/>
              </a:rPr>
              <a:t> 	$4,%edx	</a:t>
            </a:r>
            <a:r>
              <a:rPr lang="en-US" altLang="en-US" sz="1600" b="1" dirty="0">
                <a:solidFill>
                  <a:srgbClr val="800000"/>
                </a:solidFill>
                <a:latin typeface="Courier New" panose="02070309020205020404" pitchFamily="49" charset="0"/>
              </a:rPr>
              <a:t># p++,</a:t>
            </a:r>
            <a:r>
              <a:rPr lang="en-US" altLang="en-US" sz="1600" b="1" dirty="0">
                <a:latin typeface="Courier New" panose="02070309020205020404" pitchFamily="49" charset="0"/>
              </a:rPr>
              <a:t> 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incr</a:t>
            </a:r>
            <a:r>
              <a:rPr lang="en-US" altLang="en-US" sz="1600" b="1" dirty="0">
                <a:latin typeface="Courier New" panose="02070309020205020404" pitchFamily="49" charset="0"/>
              </a:rPr>
              <a:t> 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apontador</a:t>
            </a:r>
            <a:r>
              <a:rPr lang="en-US" altLang="en-US" sz="1600" b="1" dirty="0">
                <a:latin typeface="Courier New" panose="02070309020205020404" pitchFamily="49" charset="0"/>
              </a:rPr>
              <a:t> p/ 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elem</a:t>
            </a:r>
            <a:r>
              <a:rPr lang="en-US" altLang="en-US" sz="1600" b="1" dirty="0">
                <a:latin typeface="Courier New" panose="02070309020205020404" pitchFamily="49" charset="0"/>
              </a:rPr>
              <a:t> a[]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 dirty="0">
                <a:latin typeface="Courier New" panose="02070309020205020404" pitchFamily="49" charset="0"/>
              </a:rPr>
              <a:t>  incl 	%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ecx</a:t>
            </a:r>
            <a:r>
              <a:rPr lang="en-US" altLang="en-US" sz="1600" b="1" dirty="0">
                <a:latin typeface="Courier New" panose="02070309020205020404" pitchFamily="49" charset="0"/>
              </a:rPr>
              <a:t>	# 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j++</a:t>
            </a:r>
            <a:endParaRPr lang="en-US" altLang="en-US" sz="1600" b="1" dirty="0">
              <a:latin typeface="Courier New" panose="02070309020205020404" pitchFamily="49" charset="0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 dirty="0">
                <a:latin typeface="Courier New" panose="02070309020205020404" pitchFamily="49" charset="0"/>
              </a:rPr>
              <a:t>  </a:t>
            </a:r>
            <a:r>
              <a:rPr lang="en-US" altLang="en-US" sz="1600" b="1" dirty="0" err="1">
                <a:latin typeface="Courier New" panose="02070309020205020404" pitchFamily="49" charset="0"/>
              </a:rPr>
              <a:t>jl</a:t>
            </a:r>
            <a:r>
              <a:rPr lang="en-US" altLang="en-US" sz="1600" b="1" dirty="0">
                <a:latin typeface="Courier New" panose="02070309020205020404" pitchFamily="49" charset="0"/>
              </a:rPr>
              <a:t> 	.L40                	# loop if j&lt;n</a:t>
            </a:r>
          </a:p>
        </p:txBody>
      </p:sp>
      <p:sp>
        <p:nvSpPr>
          <p:cNvPr id="174089" name="Line 9">
            <a:extLst>
              <a:ext uri="{FF2B5EF4-FFF2-40B4-BE49-F238E27FC236}">
                <a16:creationId xmlns:a16="http://schemas.microsoft.com/office/drawing/2014/main" id="{1E8753E4-F1D7-BD41-860A-8A69673610CC}"/>
              </a:ext>
            </a:extLst>
          </p:cNvPr>
          <p:cNvSpPr>
            <a:spLocks noChangeShapeType="1"/>
          </p:cNvSpPr>
          <p:nvPr/>
        </p:nvSpPr>
        <p:spPr bwMode="auto">
          <a:xfrm>
            <a:off x="2987675" y="3644900"/>
            <a:ext cx="538163" cy="3857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T"/>
          </a:p>
        </p:txBody>
      </p:sp>
      <p:sp>
        <p:nvSpPr>
          <p:cNvPr id="174090" name="Rectangle 10">
            <a:extLst>
              <a:ext uri="{FF2B5EF4-FFF2-40B4-BE49-F238E27FC236}">
                <a16:creationId xmlns:a16="http://schemas.microsoft.com/office/drawing/2014/main" id="{82ACE781-D703-B845-8A60-5F64E3C13C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8263" y="2565400"/>
            <a:ext cx="3382962" cy="1317625"/>
          </a:xfrm>
          <a:prstGeom prst="rect">
            <a:avLst/>
          </a:prstGeom>
          <a:solidFill>
            <a:srgbClr val="FFFF66"/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for (i = 0; i &lt; n; i++) {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</a:t>
            </a:r>
            <a:r>
              <a:rPr lang="en-US" altLang="en-US" sz="1600" b="1">
                <a:solidFill>
                  <a:srgbClr val="800000"/>
                </a:solidFill>
                <a:latin typeface="Courier New" panose="02070309020205020404" pitchFamily="49" charset="0"/>
              </a:rPr>
              <a:t>int ni = n*i;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 i="1">
                <a:solidFill>
                  <a:srgbClr val="800000"/>
                </a:solidFill>
                <a:latin typeface="Courier New" panose="02070309020205020404" pitchFamily="49" charset="0"/>
              </a:rPr>
              <a:t>  int *p = a+ni;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for (j = 0; j &lt; n; j++)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  </a:t>
            </a:r>
            <a:r>
              <a:rPr lang="en-US" altLang="en-US" sz="1600" b="1">
                <a:solidFill>
                  <a:srgbClr val="800000"/>
                </a:solidFill>
                <a:latin typeface="Courier New" panose="02070309020205020404" pitchFamily="49" charset="0"/>
              </a:rPr>
              <a:t>*p++</a:t>
            </a:r>
            <a:r>
              <a:rPr lang="en-US" altLang="en-US" sz="1600" b="1">
                <a:latin typeface="Courier New" panose="02070309020205020404" pitchFamily="49" charset="0"/>
              </a:rPr>
              <a:t> = b[j];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74091" name="Line 11">
            <a:extLst>
              <a:ext uri="{FF2B5EF4-FFF2-40B4-BE49-F238E27FC236}">
                <a16:creationId xmlns:a16="http://schemas.microsoft.com/office/drawing/2014/main" id="{740B8E72-41F1-5240-A61A-E8A41727568E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4351338" y="3433763"/>
            <a:ext cx="60960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4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4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74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74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74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2" grpId="0" build="p" bldLvl="3"/>
      <p:bldP spid="174087" grpId="0" animBg="1"/>
      <p:bldP spid="174088" grpId="0" animBg="1"/>
      <p:bldP spid="17409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>
            <a:extLst>
              <a:ext uri="{FF2B5EF4-FFF2-40B4-BE49-F238E27FC236}">
                <a16:creationId xmlns:a16="http://schemas.microsoft.com/office/drawing/2014/main" id="{F2864690-5CD0-F240-92E0-D011A2759E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0000" y="4076700"/>
            <a:ext cx="3606800" cy="1812925"/>
          </a:xfrm>
          <a:prstGeom prst="rect">
            <a:avLst/>
          </a:prstGeom>
          <a:solidFill>
            <a:srgbClr val="FFFF66"/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for (i = 0; i &lt; n; i++) {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</a:t>
            </a:r>
            <a:r>
              <a:rPr lang="en-US" altLang="en-US" sz="1800" b="1">
                <a:solidFill>
                  <a:srgbClr val="800000"/>
                </a:solidFill>
                <a:latin typeface="Courier New" panose="02070309020205020404" pitchFamily="49" charset="0"/>
              </a:rPr>
              <a:t>int ni = n*i;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altLang="en-US" sz="1800" b="1" i="1">
                <a:solidFill>
                  <a:srgbClr val="800000"/>
                </a:solidFill>
                <a:latin typeface="Courier New" panose="02070309020205020404" pitchFamily="49" charset="0"/>
              </a:rPr>
              <a:t>  int *p = a+ni;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for (j = 0; j &lt; n; j++)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</a:t>
            </a:r>
            <a:r>
              <a:rPr lang="en-US" altLang="en-US" sz="1800" b="1">
                <a:solidFill>
                  <a:srgbClr val="800000"/>
                </a:solidFill>
                <a:latin typeface="Courier New" panose="02070309020205020404" pitchFamily="49" charset="0"/>
              </a:rPr>
              <a:t>*p++</a:t>
            </a:r>
            <a:r>
              <a:rPr lang="en-US" altLang="en-US" sz="1800" b="1">
                <a:latin typeface="Courier New" panose="02070309020205020404" pitchFamily="49" charset="0"/>
              </a:rPr>
              <a:t> = b[j];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2290" name="Rectangle 12">
            <a:extLst>
              <a:ext uri="{FF2B5EF4-FFF2-40B4-BE49-F238E27FC236}">
                <a16:creationId xmlns:a16="http://schemas.microsoft.com/office/drawing/2014/main" id="{AA4B7CDD-25B6-2F43-8C4B-D0BF309AE0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pt-BR" altLang="en-US" sz="2000">
                <a:ea typeface="ＭＳ Ｐゴシック" panose="020B0600070205080204" pitchFamily="34" charset="-128"/>
              </a:rPr>
              <a:t>Otimizações independentes da máquina:</a:t>
            </a:r>
            <a:br>
              <a:rPr lang="pt-BR" altLang="en-US" sz="2000">
                <a:ea typeface="ＭＳ Ｐゴシック" panose="020B0600070205080204" pitchFamily="34" charset="-128"/>
              </a:rPr>
            </a:br>
            <a:r>
              <a:rPr lang="pt-BR" altLang="en-US" sz="2000">
                <a:ea typeface="ＭＳ Ｐゴシック" panose="020B0600070205080204" pitchFamily="34" charset="-128"/>
              </a:rPr>
              <a:t>simplificação de cálculos</a:t>
            </a:r>
            <a:endParaRPr lang="en-US" altLang="en-US" sz="2000">
              <a:ea typeface="ＭＳ Ｐゴシック" panose="020B0600070205080204" pitchFamily="34" charset="-128"/>
            </a:endParaRPr>
          </a:p>
        </p:txBody>
      </p:sp>
      <p:sp>
        <p:nvSpPr>
          <p:cNvPr id="175106" name="Rectangle 2">
            <a:extLst>
              <a:ext uri="{FF2B5EF4-FFF2-40B4-BE49-F238E27FC236}">
                <a16:creationId xmlns:a16="http://schemas.microsoft.com/office/drawing/2014/main" id="{AEE231E5-A8B6-8048-8021-F110A5E9526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07504" y="1843906"/>
            <a:ext cx="8820150" cy="2089150"/>
          </a:xfrm>
          <a:noFill/>
        </p:spPr>
        <p:txBody>
          <a:bodyPr lIns="90487" tIns="44450" rIns="90487" bIns="44450"/>
          <a:lstStyle/>
          <a:p>
            <a:pPr indent="-207963" eaLnBrk="1" hangingPunct="1">
              <a:lnSpc>
                <a:spcPct val="85000"/>
              </a:lnSpc>
              <a:spcBef>
                <a:spcPct val="40000"/>
              </a:spcBef>
            </a:pPr>
            <a:r>
              <a:rPr lang="en-US" altLang="en-US" sz="26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Substituir</a:t>
            </a:r>
            <a:r>
              <a:rPr lang="en-US" altLang="en-US" sz="26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6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operações</a:t>
            </a:r>
            <a:r>
              <a:rPr lang="en-US" altLang="en-US" sz="26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ja-JP" altLang="en-US" sz="2600" b="1">
                <a:solidFill>
                  <a:srgbClr val="800000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 sz="26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caras</a:t>
            </a:r>
            <a:r>
              <a:rPr lang="ja-JP" altLang="en-US" sz="2600" b="1">
                <a:solidFill>
                  <a:srgbClr val="800000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 sz="26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por </a:t>
            </a:r>
            <a:r>
              <a:rPr lang="en-US" altLang="ja-JP" sz="26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outras</a:t>
            </a:r>
            <a:r>
              <a:rPr lang="en-US" altLang="ja-JP" sz="26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+simples</a:t>
            </a:r>
          </a:p>
          <a:p>
            <a:pPr lvl="1" eaLnBrk="1" hangingPunct="1">
              <a:lnSpc>
                <a:spcPct val="85000"/>
              </a:lnSpc>
              <a:spcBef>
                <a:spcPct val="40000"/>
              </a:spcBef>
            </a:pPr>
            <a:r>
              <a:rPr lang="pt-PT" altLang="en-US" sz="2200" b="1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400" b="1" dirty="0" err="1">
                <a:solidFill>
                  <a:srgbClr val="004644"/>
                </a:solidFill>
                <a:latin typeface="Courier" pitchFamily="2" charset="0"/>
                <a:ea typeface="ＭＳ Ｐゴシック" panose="020B0600070205080204" pitchFamily="34" charset="-128"/>
              </a:rPr>
              <a:t>shift</a:t>
            </a:r>
            <a:r>
              <a:rPr lang="pt-PT" altLang="en-US" sz="2200" b="1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200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ou</a:t>
            </a:r>
            <a:r>
              <a:rPr lang="pt-PT" altLang="en-US" sz="2200" b="1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400" b="1" dirty="0" err="1">
                <a:solidFill>
                  <a:srgbClr val="004644"/>
                </a:solidFill>
                <a:latin typeface="Courier" pitchFamily="2" charset="0"/>
                <a:ea typeface="ＭＳ Ｐゴシック" panose="020B0600070205080204" pitchFamily="34" charset="-128"/>
              </a:rPr>
              <a:t>add</a:t>
            </a:r>
            <a:r>
              <a:rPr lang="pt-PT" altLang="en-US" sz="2200" b="1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200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em vez de</a:t>
            </a:r>
            <a:r>
              <a:rPr lang="pt-PT" altLang="en-US" sz="2200" b="1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400" b="1" dirty="0" err="1">
                <a:solidFill>
                  <a:srgbClr val="004644"/>
                </a:solidFill>
                <a:latin typeface="Courier" pitchFamily="2" charset="0"/>
                <a:ea typeface="ＭＳ Ｐゴシック" panose="020B0600070205080204" pitchFamily="34" charset="-128"/>
              </a:rPr>
              <a:t>mul</a:t>
            </a:r>
            <a:r>
              <a:rPr lang="pt-PT" altLang="en-US" sz="2200" b="1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200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ou</a:t>
            </a:r>
            <a:r>
              <a:rPr lang="pt-PT" altLang="en-US" sz="2200" b="1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400" b="1" dirty="0" err="1">
                <a:solidFill>
                  <a:srgbClr val="004644"/>
                </a:solidFill>
                <a:latin typeface="Courier" pitchFamily="2" charset="0"/>
                <a:ea typeface="ＭＳ Ｐゴシック" panose="020B0600070205080204" pitchFamily="34" charset="-128"/>
              </a:rPr>
              <a:t>div</a:t>
            </a:r>
            <a:r>
              <a:rPr lang="pt-PT" altLang="en-US" sz="2200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 por potências de 2</a:t>
            </a:r>
          </a:p>
          <a:p>
            <a:pPr lvl="2" eaLnBrk="1" hangingPunct="1">
              <a:lnSpc>
                <a:spcPct val="85000"/>
              </a:lnSpc>
              <a:spcBef>
                <a:spcPct val="40000"/>
              </a:spcBef>
            </a:pPr>
            <a:r>
              <a:rPr lang="pt-PT" altLang="en-US" sz="2000" b="1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000" b="1" dirty="0">
                <a:solidFill>
                  <a:srgbClr val="004644"/>
                </a:solidFill>
                <a:latin typeface="Courier" pitchFamily="2" charset="0"/>
                <a:ea typeface="ＭＳ Ｐゴシック" panose="020B0600070205080204" pitchFamily="34" charset="-128"/>
              </a:rPr>
              <a:t>16*x   </a:t>
            </a:r>
            <a:r>
              <a:rPr lang="pt-PT" altLang="en-US" sz="2000" b="1" dirty="0">
                <a:solidFill>
                  <a:srgbClr val="004644"/>
                </a:solidFill>
                <a:latin typeface="Courier" pitchFamily="2" charset="0"/>
                <a:ea typeface="ＭＳ Ｐゴシック" panose="020B0600070205080204" pitchFamily="34" charset="-128"/>
                <a:sym typeface="Wingdings" pitchFamily="2" charset="2"/>
              </a:rPr>
              <a:t>   x&lt;&lt;4</a:t>
            </a:r>
          </a:p>
          <a:p>
            <a:pPr lvl="2" eaLnBrk="1" hangingPunct="1">
              <a:lnSpc>
                <a:spcPct val="85000"/>
              </a:lnSpc>
              <a:spcBef>
                <a:spcPct val="40000"/>
              </a:spcBef>
            </a:pPr>
            <a:r>
              <a:rPr lang="pt-PT" altLang="en-US" sz="2000" dirty="0">
                <a:solidFill>
                  <a:srgbClr val="004644"/>
                </a:solidFill>
                <a:ea typeface="ＭＳ Ｐゴシック" panose="020B0600070205080204" pitchFamily="34" charset="-128"/>
                <a:sym typeface="Wingdings" pitchFamily="2" charset="2"/>
              </a:rPr>
              <a:t>escolha pode ser dependente da máquina</a:t>
            </a:r>
          </a:p>
          <a:p>
            <a:pPr lvl="1" eaLnBrk="1" hangingPunct="1">
              <a:lnSpc>
                <a:spcPct val="85000"/>
              </a:lnSpc>
              <a:spcBef>
                <a:spcPct val="40000"/>
              </a:spcBef>
            </a:pPr>
            <a:r>
              <a:rPr lang="pt-PT" altLang="en-US" sz="2200" dirty="0">
                <a:solidFill>
                  <a:srgbClr val="500000"/>
                </a:solidFill>
                <a:ea typeface="ＭＳ Ｐゴシック" panose="020B0600070205080204" pitchFamily="34" charset="-128"/>
              </a:rPr>
              <a:t>reconhecer sequência de produtos</a:t>
            </a:r>
            <a:endParaRPr lang="en-US" altLang="en-US" sz="2200" dirty="0">
              <a:solidFill>
                <a:srgbClr val="5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B88E5DD3-BFAF-5349-915B-D7EA568B0A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333375"/>
            <a:ext cx="813593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GB" altLang="en-US" sz="2000" i="1">
              <a:solidFill>
                <a:schemeClr val="accent2"/>
              </a:solidFill>
            </a:endParaRPr>
          </a:p>
        </p:txBody>
      </p:sp>
      <p:sp>
        <p:nvSpPr>
          <p:cNvPr id="175113" name="Rectangle 9">
            <a:extLst>
              <a:ext uri="{FF2B5EF4-FFF2-40B4-BE49-F238E27FC236}">
                <a16:creationId xmlns:a16="http://schemas.microsoft.com/office/drawing/2014/main" id="{0DF0B94B-D3D5-E94A-90D4-1F51F12B60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4437063"/>
            <a:ext cx="3651250" cy="1000125"/>
          </a:xfrm>
          <a:prstGeom prst="rect">
            <a:avLst/>
          </a:prstGeom>
          <a:solidFill>
            <a:srgbClr val="FFFF66"/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for (i = 0; i &lt; n; i++)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for (j = 0; j &lt; n; j++)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a[</a:t>
            </a:r>
            <a:r>
              <a:rPr lang="en-US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n*i</a:t>
            </a:r>
            <a:r>
              <a:rPr lang="en-US" altLang="en-US" sz="1800" b="1">
                <a:latin typeface="Courier New" panose="02070309020205020404" pitchFamily="49" charset="0"/>
              </a:rPr>
              <a:t> + j] = b[j];</a:t>
            </a:r>
          </a:p>
        </p:txBody>
      </p:sp>
      <p:sp>
        <p:nvSpPr>
          <p:cNvPr id="175114" name="Rectangle 10">
            <a:extLst>
              <a:ext uri="{FF2B5EF4-FFF2-40B4-BE49-F238E27FC236}">
                <a16:creationId xmlns:a16="http://schemas.microsoft.com/office/drawing/2014/main" id="{6DCAC12B-29D4-144E-AF8D-D85CA97710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6825" y="4076700"/>
            <a:ext cx="3651250" cy="1854200"/>
          </a:xfrm>
          <a:prstGeom prst="rect">
            <a:avLst/>
          </a:prstGeom>
          <a:solidFill>
            <a:srgbClr val="FFFF66"/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 i="1">
                <a:solidFill>
                  <a:srgbClr val="500000"/>
                </a:solidFill>
                <a:latin typeface="Courier New" panose="02070309020205020404" pitchFamily="49" charset="0"/>
              </a:rPr>
              <a:t>int ni = 0;</a:t>
            </a:r>
            <a:endParaRPr lang="en-US" altLang="en-US" sz="2000" b="1">
              <a:solidFill>
                <a:srgbClr val="500000"/>
              </a:solidFill>
              <a:latin typeface="Courier New" panose="02070309020205020404" pitchFamily="49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for (i = 0; i &lt; n; i++)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for (j = 0; j &lt; n; j++)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a[ni + j] = b[j];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i="1">
                <a:latin typeface="Courier New" panose="02070309020205020404" pitchFamily="49" charset="0"/>
              </a:rPr>
              <a:t>  </a:t>
            </a:r>
            <a:r>
              <a:rPr lang="en-US" altLang="en-US" sz="2000" b="1" i="1">
                <a:solidFill>
                  <a:srgbClr val="500000"/>
                </a:solidFill>
                <a:latin typeface="Courier New" panose="02070309020205020404" pitchFamily="49" charset="0"/>
              </a:rPr>
              <a:t>ni += n;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75115" name="Line 11">
            <a:extLst>
              <a:ext uri="{FF2B5EF4-FFF2-40B4-BE49-F238E27FC236}">
                <a16:creationId xmlns:a16="http://schemas.microsoft.com/office/drawing/2014/main" id="{4499316C-2FB8-CD4D-B9EE-2B79D36ED76E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6100" y="4868863"/>
            <a:ext cx="584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5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5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5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5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5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75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5106" grpId="0" build="p" bldLvl="3"/>
      <p:bldP spid="175113" grpId="0" animBg="1"/>
      <p:bldP spid="1751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0">
            <a:extLst>
              <a:ext uri="{FF2B5EF4-FFF2-40B4-BE49-F238E27FC236}">
                <a16:creationId xmlns:a16="http://schemas.microsoft.com/office/drawing/2014/main" id="{F2864690-5CD0-F240-92E0-D011A2759E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3999" y="4221088"/>
            <a:ext cx="3606800" cy="1812925"/>
          </a:xfrm>
          <a:prstGeom prst="rect">
            <a:avLst/>
          </a:prstGeom>
          <a:solidFill>
            <a:srgbClr val="FFFF66"/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for (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</a:t>
            </a:r>
            <a:r>
              <a:rPr lang="en-US" altLang="en-US" sz="1800" b="1" dirty="0">
                <a:latin typeface="Courier New" panose="02070309020205020404" pitchFamily="49" charset="0"/>
              </a:rPr>
              <a:t> = 0; 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</a:t>
            </a:r>
            <a:r>
              <a:rPr lang="en-US" altLang="en-US" sz="1800" b="1" dirty="0">
                <a:latin typeface="Courier New" panose="02070309020205020404" pitchFamily="49" charset="0"/>
              </a:rPr>
              <a:t> &lt; n; 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</a:t>
            </a:r>
            <a:r>
              <a:rPr lang="en-US" altLang="en-US" sz="1800" b="1" dirty="0">
                <a:latin typeface="Courier New" panose="02070309020205020404" pitchFamily="49" charset="0"/>
              </a:rPr>
              <a:t>++) {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  </a:t>
            </a:r>
            <a:r>
              <a:rPr lang="en-US" altLang="en-US" sz="1800" b="1" dirty="0">
                <a:solidFill>
                  <a:srgbClr val="800000"/>
                </a:solidFill>
                <a:latin typeface="Courier New" panose="02070309020205020404" pitchFamily="49" charset="0"/>
              </a:rPr>
              <a:t>int </a:t>
            </a:r>
            <a:r>
              <a:rPr lang="en-US" altLang="en-US" sz="1800" b="1" dirty="0" err="1">
                <a:solidFill>
                  <a:srgbClr val="800000"/>
                </a:solidFill>
                <a:latin typeface="Courier New" panose="02070309020205020404" pitchFamily="49" charset="0"/>
              </a:rPr>
              <a:t>ni</a:t>
            </a:r>
            <a:r>
              <a:rPr lang="en-US" altLang="en-US" sz="1800" b="1" dirty="0">
                <a:solidFill>
                  <a:srgbClr val="800000"/>
                </a:solidFill>
                <a:latin typeface="Courier New" panose="02070309020205020404" pitchFamily="49" charset="0"/>
              </a:rPr>
              <a:t> = n*</a:t>
            </a:r>
            <a:r>
              <a:rPr lang="en-US" altLang="en-US" sz="1800" b="1" dirty="0" err="1">
                <a:solidFill>
                  <a:srgbClr val="800000"/>
                </a:solidFill>
                <a:latin typeface="Courier New" panose="02070309020205020404" pitchFamily="49" charset="0"/>
              </a:rPr>
              <a:t>i</a:t>
            </a:r>
            <a:r>
              <a:rPr lang="en-US" altLang="en-US" sz="1800" b="1" dirty="0">
                <a:solidFill>
                  <a:srgbClr val="800000"/>
                </a:solidFill>
                <a:latin typeface="Courier New" panose="02070309020205020404" pitchFamily="49" charset="0"/>
              </a:rPr>
              <a:t>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altLang="en-US" sz="1800" b="1" i="1" dirty="0">
                <a:solidFill>
                  <a:srgbClr val="800000"/>
                </a:solidFill>
                <a:latin typeface="Courier New" panose="02070309020205020404" pitchFamily="49" charset="0"/>
              </a:rPr>
              <a:t>  int *p = </a:t>
            </a:r>
            <a:r>
              <a:rPr lang="en-US" altLang="en-US" sz="1800" b="1" i="1" dirty="0" err="1">
                <a:solidFill>
                  <a:srgbClr val="800000"/>
                </a:solidFill>
                <a:latin typeface="Courier New" panose="02070309020205020404" pitchFamily="49" charset="0"/>
              </a:rPr>
              <a:t>a+ni</a:t>
            </a:r>
            <a:r>
              <a:rPr lang="en-US" altLang="en-US" sz="1800" b="1" i="1" dirty="0">
                <a:solidFill>
                  <a:srgbClr val="800000"/>
                </a:solidFill>
                <a:latin typeface="Courier New" panose="02070309020205020404" pitchFamily="49" charset="0"/>
              </a:rPr>
              <a:t>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  for (j = 0; j &lt; n; 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j++</a:t>
            </a:r>
            <a:r>
              <a:rPr lang="en-US" altLang="en-US" sz="1800" b="1" dirty="0">
                <a:latin typeface="Courier New" panose="02070309020205020404" pitchFamily="49" charset="0"/>
              </a:rPr>
              <a:t>)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    </a:t>
            </a:r>
            <a:r>
              <a:rPr lang="en-US" altLang="en-US" sz="1800" b="1" dirty="0">
                <a:solidFill>
                  <a:srgbClr val="800000"/>
                </a:solidFill>
                <a:latin typeface="Courier New" panose="02070309020205020404" pitchFamily="49" charset="0"/>
              </a:rPr>
              <a:t>*p++</a:t>
            </a:r>
            <a:r>
              <a:rPr lang="en-US" altLang="en-US" sz="1800" b="1" dirty="0">
                <a:latin typeface="Courier New" panose="02070309020205020404" pitchFamily="49" charset="0"/>
              </a:rPr>
              <a:t> = b[j];</a:t>
            </a:r>
          </a:p>
          <a:p>
            <a:pPr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2290" name="Rectangle 12">
            <a:extLst>
              <a:ext uri="{FF2B5EF4-FFF2-40B4-BE49-F238E27FC236}">
                <a16:creationId xmlns:a16="http://schemas.microsoft.com/office/drawing/2014/main" id="{AA4B7CDD-25B6-2F43-8C4B-D0BF309AE0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pt-BR" altLang="en-US" sz="2000" dirty="0">
                <a:ea typeface="ＭＳ Ｐゴシック" panose="020B0600070205080204" pitchFamily="34" charset="-128"/>
              </a:rPr>
              <a:t>Otimizações independentes da máquina:</a:t>
            </a:r>
            <a:br>
              <a:rPr lang="pt-BR" altLang="en-US" sz="2000" dirty="0">
                <a:ea typeface="ＭＳ Ｐゴシック" panose="020B0600070205080204" pitchFamily="34" charset="-128"/>
              </a:rPr>
            </a:br>
            <a:r>
              <a:rPr lang="pt-BR" altLang="en-US" sz="2000" dirty="0">
                <a:ea typeface="ＭＳ Ｐゴシック" panose="020B0600070205080204" pitchFamily="34" charset="-128"/>
              </a:rPr>
              <a:t>simplificação de cálculos</a:t>
            </a:r>
            <a:endParaRPr lang="en-US" altLang="en-US" sz="2000" dirty="0">
              <a:ea typeface="ＭＳ Ｐゴシック" panose="020B0600070205080204" pitchFamily="34" charset="-128"/>
            </a:endParaRPr>
          </a:p>
        </p:txBody>
      </p:sp>
      <p:sp>
        <p:nvSpPr>
          <p:cNvPr id="175106" name="Rectangle 2">
            <a:extLst>
              <a:ext uri="{FF2B5EF4-FFF2-40B4-BE49-F238E27FC236}">
                <a16:creationId xmlns:a16="http://schemas.microsoft.com/office/drawing/2014/main" id="{AEE231E5-A8B6-8048-8021-F110A5E95266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107504" y="1843906"/>
            <a:ext cx="8820150" cy="2089150"/>
          </a:xfrm>
          <a:noFill/>
        </p:spPr>
        <p:txBody>
          <a:bodyPr lIns="90487" tIns="44450" rIns="90487" bIns="44450"/>
          <a:lstStyle/>
          <a:p>
            <a:pPr indent="-207963" eaLnBrk="1" hangingPunct="1">
              <a:lnSpc>
                <a:spcPct val="85000"/>
              </a:lnSpc>
              <a:spcBef>
                <a:spcPct val="40000"/>
              </a:spcBef>
            </a:pPr>
            <a:r>
              <a:rPr lang="en-US" altLang="en-US" sz="26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Substituir</a:t>
            </a:r>
            <a:r>
              <a:rPr lang="en-US" altLang="en-US" sz="26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6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operações</a:t>
            </a:r>
            <a:r>
              <a:rPr lang="en-US" altLang="en-US" sz="26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ja-JP" altLang="en-US" sz="2600" b="1">
                <a:solidFill>
                  <a:srgbClr val="800000"/>
                </a:solidFill>
                <a:ea typeface="ＭＳ Ｐゴシック" panose="020B0600070205080204" pitchFamily="34" charset="-128"/>
              </a:rPr>
              <a:t>“</a:t>
            </a:r>
            <a:r>
              <a:rPr lang="en-US" altLang="ja-JP" sz="26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caras</a:t>
            </a:r>
            <a:r>
              <a:rPr lang="ja-JP" altLang="en-US" sz="2600" b="1">
                <a:solidFill>
                  <a:srgbClr val="800000"/>
                </a:solidFill>
                <a:ea typeface="ＭＳ Ｐゴシック" panose="020B0600070205080204" pitchFamily="34" charset="-128"/>
              </a:rPr>
              <a:t>”</a:t>
            </a:r>
            <a:r>
              <a:rPr lang="en-US" altLang="ja-JP" sz="26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por </a:t>
            </a:r>
            <a:r>
              <a:rPr lang="en-US" altLang="ja-JP" sz="26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outras</a:t>
            </a:r>
            <a:r>
              <a:rPr lang="en-US" altLang="ja-JP" sz="26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+simples</a:t>
            </a:r>
          </a:p>
          <a:p>
            <a:pPr lvl="1" eaLnBrk="1" hangingPunct="1">
              <a:lnSpc>
                <a:spcPct val="85000"/>
              </a:lnSpc>
              <a:spcBef>
                <a:spcPct val="40000"/>
              </a:spcBef>
            </a:pPr>
            <a:r>
              <a:rPr lang="pt-PT" altLang="en-US" sz="2200" b="1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400" b="1" dirty="0" err="1">
                <a:solidFill>
                  <a:srgbClr val="004644"/>
                </a:solidFill>
                <a:latin typeface="Courier" pitchFamily="2" charset="0"/>
                <a:ea typeface="ＭＳ Ｐゴシック" panose="020B0600070205080204" pitchFamily="34" charset="-128"/>
              </a:rPr>
              <a:t>shift</a:t>
            </a:r>
            <a:r>
              <a:rPr lang="pt-PT" altLang="en-US" sz="2200" b="1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200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ou</a:t>
            </a:r>
            <a:r>
              <a:rPr lang="pt-PT" altLang="en-US" sz="2200" b="1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400" b="1" dirty="0" err="1">
                <a:solidFill>
                  <a:srgbClr val="004644"/>
                </a:solidFill>
                <a:latin typeface="Courier" pitchFamily="2" charset="0"/>
                <a:ea typeface="ＭＳ Ｐゴシック" panose="020B0600070205080204" pitchFamily="34" charset="-128"/>
              </a:rPr>
              <a:t>add</a:t>
            </a:r>
            <a:r>
              <a:rPr lang="pt-PT" altLang="en-US" sz="2200" b="1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200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em vez de</a:t>
            </a:r>
            <a:r>
              <a:rPr lang="pt-PT" altLang="en-US" sz="2200" b="1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400" b="1" dirty="0" err="1">
                <a:solidFill>
                  <a:srgbClr val="004644"/>
                </a:solidFill>
                <a:latin typeface="Courier" pitchFamily="2" charset="0"/>
                <a:ea typeface="ＭＳ Ｐゴシック" panose="020B0600070205080204" pitchFamily="34" charset="-128"/>
              </a:rPr>
              <a:t>mul</a:t>
            </a:r>
            <a:r>
              <a:rPr lang="pt-PT" altLang="en-US" sz="2200" b="1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200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ou</a:t>
            </a:r>
            <a:r>
              <a:rPr lang="pt-PT" altLang="en-US" sz="2200" b="1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400" b="1" dirty="0" err="1">
                <a:solidFill>
                  <a:srgbClr val="004644"/>
                </a:solidFill>
                <a:latin typeface="Courier" pitchFamily="2" charset="0"/>
                <a:ea typeface="ＭＳ Ｐゴシック" panose="020B0600070205080204" pitchFamily="34" charset="-128"/>
              </a:rPr>
              <a:t>div</a:t>
            </a:r>
            <a:r>
              <a:rPr lang="pt-PT" altLang="en-US" sz="2200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 por potências de 2</a:t>
            </a:r>
          </a:p>
          <a:p>
            <a:pPr lvl="2" eaLnBrk="1" hangingPunct="1">
              <a:lnSpc>
                <a:spcPct val="85000"/>
              </a:lnSpc>
              <a:spcBef>
                <a:spcPct val="40000"/>
              </a:spcBef>
            </a:pPr>
            <a:r>
              <a:rPr lang="pt-PT" altLang="en-US" sz="2000" b="1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000" b="1" dirty="0">
                <a:solidFill>
                  <a:srgbClr val="004644"/>
                </a:solidFill>
                <a:latin typeface="Courier" pitchFamily="2" charset="0"/>
                <a:ea typeface="ＭＳ Ｐゴシック" panose="020B0600070205080204" pitchFamily="34" charset="-128"/>
              </a:rPr>
              <a:t>16*x   </a:t>
            </a:r>
            <a:r>
              <a:rPr lang="pt-PT" altLang="en-US" sz="2000" b="1" dirty="0">
                <a:solidFill>
                  <a:srgbClr val="004644"/>
                </a:solidFill>
                <a:latin typeface="Courier" pitchFamily="2" charset="0"/>
                <a:ea typeface="ＭＳ Ｐゴシック" panose="020B0600070205080204" pitchFamily="34" charset="-128"/>
                <a:sym typeface="Wingdings" pitchFamily="2" charset="2"/>
              </a:rPr>
              <a:t>   x&lt;&lt;4</a:t>
            </a:r>
          </a:p>
          <a:p>
            <a:pPr lvl="2" eaLnBrk="1" hangingPunct="1">
              <a:lnSpc>
                <a:spcPct val="85000"/>
              </a:lnSpc>
              <a:spcBef>
                <a:spcPct val="40000"/>
              </a:spcBef>
            </a:pPr>
            <a:r>
              <a:rPr lang="pt-PT" altLang="en-US" sz="2000" dirty="0">
                <a:solidFill>
                  <a:srgbClr val="004644"/>
                </a:solidFill>
                <a:ea typeface="ＭＳ Ｐゴシック" panose="020B0600070205080204" pitchFamily="34" charset="-128"/>
                <a:sym typeface="Wingdings" pitchFamily="2" charset="2"/>
              </a:rPr>
              <a:t>escolha pode ser dependente da máquina</a:t>
            </a:r>
          </a:p>
          <a:p>
            <a:pPr lvl="1" eaLnBrk="1" hangingPunct="1">
              <a:spcBef>
                <a:spcPts val="1656"/>
              </a:spcBef>
            </a:pPr>
            <a:r>
              <a:rPr lang="pt-PT" altLang="en-US" sz="2400" dirty="0">
                <a:solidFill>
                  <a:srgbClr val="500000"/>
                </a:solidFill>
                <a:ea typeface="ＭＳ Ｐゴシック" panose="020B0600070205080204" pitchFamily="34" charset="-128"/>
              </a:rPr>
              <a:t>reconhecer sequência de produtos</a:t>
            </a:r>
            <a:endParaRPr lang="en-US" altLang="en-US" sz="2400" dirty="0">
              <a:solidFill>
                <a:srgbClr val="5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B88E5DD3-BFAF-5349-915B-D7EA568B0A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333375"/>
            <a:ext cx="813593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GB" altLang="en-US" sz="2000" i="1">
              <a:solidFill>
                <a:schemeClr val="accent2"/>
              </a:solidFill>
            </a:endParaRPr>
          </a:p>
        </p:txBody>
      </p:sp>
      <p:sp>
        <p:nvSpPr>
          <p:cNvPr id="175113" name="Rectangle 9">
            <a:extLst>
              <a:ext uri="{FF2B5EF4-FFF2-40B4-BE49-F238E27FC236}">
                <a16:creationId xmlns:a16="http://schemas.microsoft.com/office/drawing/2014/main" id="{0DF0B94B-D3D5-E94A-90D4-1F51F12B60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4228708"/>
            <a:ext cx="3651250" cy="1000125"/>
          </a:xfrm>
          <a:prstGeom prst="rect">
            <a:avLst/>
          </a:prstGeom>
          <a:solidFill>
            <a:srgbClr val="FFFF66"/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for (i = 0; i &lt; n; i++)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for (j = 0; j &lt; n; j++)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    a[</a:t>
            </a:r>
            <a:r>
              <a:rPr lang="en-US" altLang="en-US" sz="2000" b="1">
                <a:solidFill>
                  <a:srgbClr val="800000"/>
                </a:solidFill>
                <a:latin typeface="Courier New" panose="02070309020205020404" pitchFamily="49" charset="0"/>
              </a:rPr>
              <a:t>n*i</a:t>
            </a:r>
            <a:r>
              <a:rPr lang="en-US" altLang="en-US" sz="1800" b="1">
                <a:latin typeface="Courier New" panose="02070309020205020404" pitchFamily="49" charset="0"/>
              </a:rPr>
              <a:t> + j] = b[j];</a:t>
            </a:r>
          </a:p>
        </p:txBody>
      </p:sp>
      <p:sp>
        <p:nvSpPr>
          <p:cNvPr id="175114" name="Rectangle 10">
            <a:extLst>
              <a:ext uri="{FF2B5EF4-FFF2-40B4-BE49-F238E27FC236}">
                <a16:creationId xmlns:a16="http://schemas.microsoft.com/office/drawing/2014/main" id="{6DCAC12B-29D4-144E-AF8D-D85CA97710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2800" y="4228708"/>
            <a:ext cx="3629198" cy="2090316"/>
          </a:xfrm>
          <a:prstGeom prst="rect">
            <a:avLst/>
          </a:prstGeom>
          <a:solidFill>
            <a:srgbClr val="FFFF66"/>
          </a:solidFill>
          <a:ln w="57150" cmpd="thickThin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b="1" i="1" dirty="0">
                <a:solidFill>
                  <a:srgbClr val="500000"/>
                </a:solidFill>
                <a:latin typeface="Courier New" panose="02070309020205020404" pitchFamily="49" charset="0"/>
              </a:rPr>
              <a:t>int </a:t>
            </a:r>
            <a:r>
              <a:rPr lang="en-US" altLang="en-US" sz="2000" b="1" i="1" dirty="0" err="1">
                <a:solidFill>
                  <a:srgbClr val="500000"/>
                </a:solidFill>
                <a:latin typeface="Courier New" panose="02070309020205020404" pitchFamily="49" charset="0"/>
              </a:rPr>
              <a:t>ni</a:t>
            </a:r>
            <a:r>
              <a:rPr lang="en-US" altLang="en-US" sz="2000" b="1" i="1" dirty="0">
                <a:solidFill>
                  <a:srgbClr val="500000"/>
                </a:solidFill>
                <a:latin typeface="Courier New" panose="02070309020205020404" pitchFamily="49" charset="0"/>
              </a:rPr>
              <a:t> = 0;</a:t>
            </a:r>
            <a:endParaRPr lang="en-US" altLang="en-US" sz="2000" b="1" dirty="0">
              <a:solidFill>
                <a:srgbClr val="500000"/>
              </a:solidFill>
              <a:latin typeface="Courier New" panose="02070309020205020404" pitchFamily="49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for (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</a:t>
            </a:r>
            <a:r>
              <a:rPr lang="en-US" altLang="en-US" sz="1800" b="1" dirty="0">
                <a:latin typeface="Courier New" panose="02070309020205020404" pitchFamily="49" charset="0"/>
              </a:rPr>
              <a:t> = 0; 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</a:t>
            </a:r>
            <a:r>
              <a:rPr lang="en-US" altLang="en-US" sz="1800" b="1" dirty="0">
                <a:latin typeface="Courier New" panose="02070309020205020404" pitchFamily="49" charset="0"/>
              </a:rPr>
              <a:t> &lt; n; 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i</a:t>
            </a:r>
            <a:r>
              <a:rPr lang="en-US" altLang="en-US" sz="1800" b="1" dirty="0">
                <a:latin typeface="Courier New" panose="02070309020205020404" pitchFamily="49" charset="0"/>
              </a:rPr>
              <a:t>++) {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  </a:t>
            </a:r>
            <a:r>
              <a:rPr lang="en-US" altLang="en-US" sz="1800" b="1" strike="sngStrike" dirty="0">
                <a:solidFill>
                  <a:srgbClr val="800000"/>
                </a:solidFill>
                <a:latin typeface="Courier New" panose="02070309020205020404" pitchFamily="49" charset="0"/>
              </a:rPr>
              <a:t>int </a:t>
            </a:r>
            <a:r>
              <a:rPr lang="en-US" altLang="en-US" sz="1800" b="1" strike="sngStrike" dirty="0" err="1">
                <a:solidFill>
                  <a:srgbClr val="800000"/>
                </a:solidFill>
                <a:latin typeface="Courier New" panose="02070309020205020404" pitchFamily="49" charset="0"/>
              </a:rPr>
              <a:t>ni</a:t>
            </a:r>
            <a:r>
              <a:rPr lang="en-US" altLang="en-US" sz="1800" b="1" strike="sngStrike" dirty="0">
                <a:solidFill>
                  <a:srgbClr val="800000"/>
                </a:solidFill>
                <a:latin typeface="Courier New" panose="02070309020205020404" pitchFamily="49" charset="0"/>
              </a:rPr>
              <a:t> = n*</a:t>
            </a:r>
            <a:r>
              <a:rPr lang="en-US" altLang="en-US" sz="1800" b="1" strike="sngStrike" dirty="0" err="1">
                <a:solidFill>
                  <a:srgbClr val="800000"/>
                </a:solidFill>
                <a:latin typeface="Courier New" panose="02070309020205020404" pitchFamily="49" charset="0"/>
              </a:rPr>
              <a:t>i</a:t>
            </a:r>
            <a:r>
              <a:rPr lang="en-US" altLang="en-US" sz="1800" b="1" strike="sngStrike" dirty="0">
                <a:solidFill>
                  <a:srgbClr val="800000"/>
                </a:solidFill>
                <a:latin typeface="Courier New" panose="02070309020205020404" pitchFamily="49" charset="0"/>
              </a:rPr>
              <a:t>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  for (j = 0; j &lt; n; </a:t>
            </a:r>
            <a:r>
              <a:rPr lang="en-US" altLang="en-US" sz="1800" b="1" dirty="0" err="1">
                <a:latin typeface="Courier New" panose="02070309020205020404" pitchFamily="49" charset="0"/>
              </a:rPr>
              <a:t>j++</a:t>
            </a:r>
            <a:r>
              <a:rPr lang="en-US" altLang="en-US" sz="1800" b="1" dirty="0">
                <a:latin typeface="Courier New" panose="02070309020205020404" pitchFamily="49" charset="0"/>
              </a:rPr>
              <a:t>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    </a:t>
            </a:r>
            <a:r>
              <a:rPr lang="en-US" altLang="en-US" sz="1800" b="1" dirty="0">
                <a:solidFill>
                  <a:srgbClr val="800000"/>
                </a:solidFill>
                <a:latin typeface="Courier New" panose="02070309020205020404" pitchFamily="49" charset="0"/>
              </a:rPr>
              <a:t>*p++</a:t>
            </a:r>
            <a:r>
              <a:rPr lang="en-US" altLang="en-US" sz="1800" b="1" dirty="0">
                <a:latin typeface="Courier New" panose="02070309020205020404" pitchFamily="49" charset="0"/>
              </a:rPr>
              <a:t> = b[j];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i="1" dirty="0">
                <a:latin typeface="Courier New" panose="02070309020205020404" pitchFamily="49" charset="0"/>
              </a:rPr>
              <a:t>  </a:t>
            </a:r>
            <a:r>
              <a:rPr lang="en-US" altLang="en-US" sz="2000" b="1" i="1" dirty="0" err="1">
                <a:solidFill>
                  <a:srgbClr val="500000"/>
                </a:solidFill>
                <a:latin typeface="Courier New" panose="02070309020205020404" pitchFamily="49" charset="0"/>
              </a:rPr>
              <a:t>ni</a:t>
            </a:r>
            <a:r>
              <a:rPr lang="en-US" altLang="en-US" sz="2000" b="1" i="1" dirty="0">
                <a:solidFill>
                  <a:srgbClr val="500000"/>
                </a:solidFill>
                <a:latin typeface="Courier New" panose="02070309020205020404" pitchFamily="49" charset="0"/>
              </a:rPr>
              <a:t> += n;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175115" name="Line 11">
            <a:extLst>
              <a:ext uri="{FF2B5EF4-FFF2-40B4-BE49-F238E27FC236}">
                <a16:creationId xmlns:a16="http://schemas.microsoft.com/office/drawing/2014/main" id="{4499316C-2FB8-CD4D-B9EE-2B79D36ED76E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6100" y="4660508"/>
            <a:ext cx="584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T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EA5629-5803-5F46-9AAE-ACE9600B58FD}"/>
              </a:ext>
            </a:extLst>
          </p:cNvPr>
          <p:cNvSpPr txBox="1"/>
          <p:nvPr/>
        </p:nvSpPr>
        <p:spPr>
          <a:xfrm rot="19782320">
            <a:off x="6545607" y="2706210"/>
            <a:ext cx="15023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PT" sz="2800" dirty="0">
                <a:solidFill>
                  <a:srgbClr val="0070C0"/>
                </a:solidFill>
                <a:latin typeface="+mj-lt"/>
              </a:rPr>
              <a:t>Já visto!</a:t>
            </a:r>
          </a:p>
        </p:txBody>
      </p:sp>
    </p:spTree>
    <p:extLst>
      <p:ext uri="{BB962C8B-B14F-4D97-AF65-F5344CB8AC3E}">
        <p14:creationId xmlns:p14="http://schemas.microsoft.com/office/powerpoint/2010/main" val="22273395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5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51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51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5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75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5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5106" grpId="0" uiExpand="1" build="p" bldLvl="3"/>
      <p:bldP spid="175113" grpId="0" animBg="1"/>
      <p:bldP spid="175114" grpId="0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1">
            <a:extLst>
              <a:ext uri="{FF2B5EF4-FFF2-40B4-BE49-F238E27FC236}">
                <a16:creationId xmlns:a16="http://schemas.microsoft.com/office/drawing/2014/main" id="{0C7D8C9A-677D-A04F-B755-4F2D42BC98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pt-BR" altLang="en-US" sz="2000">
                <a:ea typeface="ＭＳ Ｐゴシック" panose="020B0600070205080204" pitchFamily="34" charset="-128"/>
              </a:rPr>
              <a:t>Otimizações independentes da máquina:</a:t>
            </a:r>
            <a:br>
              <a:rPr lang="pt-BR" altLang="en-US" sz="2000">
                <a:ea typeface="ＭＳ Ｐゴシック" panose="020B0600070205080204" pitchFamily="34" charset="-128"/>
              </a:rPr>
            </a:br>
            <a:r>
              <a:rPr lang="pt-BR" altLang="en-US" sz="2000">
                <a:ea typeface="ＭＳ Ｐゴシック" panose="020B0600070205080204" pitchFamily="34" charset="-128"/>
              </a:rPr>
              <a:t>partilha de cálculos</a:t>
            </a:r>
            <a:endParaRPr lang="en-US" altLang="en-US" sz="2000">
              <a:ea typeface="ＭＳ Ｐゴシック" panose="020B0600070205080204" pitchFamily="34" charset="-128"/>
            </a:endParaRPr>
          </a:p>
        </p:txBody>
      </p:sp>
      <p:sp>
        <p:nvSpPr>
          <p:cNvPr id="136195" name="Rectangle 3">
            <a:extLst>
              <a:ext uri="{FF2B5EF4-FFF2-40B4-BE49-F238E27FC236}">
                <a16:creationId xmlns:a16="http://schemas.microsoft.com/office/drawing/2014/main" id="{4D61BE72-AA69-5B48-8548-B33146C2A108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297060" y="1484784"/>
            <a:ext cx="8307388" cy="1512887"/>
          </a:xfrm>
          <a:noFill/>
        </p:spPr>
        <p:txBody>
          <a:bodyPr lIns="90487" tIns="44450" rIns="90487" bIns="44450"/>
          <a:lstStyle/>
          <a:p>
            <a:pPr eaLnBrk="1" hangingPunct="1"/>
            <a:r>
              <a:rPr lang="en-US" altLang="en-US" sz="24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Partilhar</a:t>
            </a:r>
            <a:r>
              <a:rPr lang="en-US" altLang="en-US" sz="24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sub-</a:t>
            </a:r>
            <a:r>
              <a:rPr lang="en-US" altLang="en-US" sz="24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expressões</a:t>
            </a:r>
            <a:r>
              <a:rPr lang="en-US" altLang="en-US" sz="24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comuns</a:t>
            </a:r>
            <a:endParaRPr lang="en-US" altLang="en-US" sz="2400" b="1" dirty="0">
              <a:solidFill>
                <a:srgbClr val="800000"/>
              </a:solidFill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5000"/>
              </a:lnSpc>
              <a:spcBef>
                <a:spcPct val="10000"/>
              </a:spcBef>
            </a:pP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reutilizar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partes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expressões</a:t>
            </a:r>
            <a:endParaRPr lang="en-US" altLang="en-US" sz="22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5000"/>
              </a:lnSpc>
              <a:spcBef>
                <a:spcPct val="10000"/>
              </a:spcBef>
            </a:pP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compiladores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não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são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particularmente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famosos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a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explorar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propriedades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aritméticas</a:t>
            </a:r>
            <a:endParaRPr lang="en-US" altLang="en-US" sz="22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136196" name="Rectangle 4">
            <a:extLst>
              <a:ext uri="{FF2B5EF4-FFF2-40B4-BE49-F238E27FC236}">
                <a16:creationId xmlns:a16="http://schemas.microsoft.com/office/drawing/2014/main" id="{AECF723D-2E29-AB42-AF94-D13C623D75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3213100"/>
            <a:ext cx="4103687" cy="1374775"/>
          </a:xfrm>
          <a:prstGeom prst="rect">
            <a:avLst/>
          </a:prstGeom>
          <a:solidFill>
            <a:srgbClr val="FFFF66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/* Soma vizinhos de i,j */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up =    val[(i-1)*n + j];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down =  val[(i+1)*n + j];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left =  val[i*n   + j-1];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right = val[i*n   + j+1];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sum = up + down + left + right;</a:t>
            </a:r>
          </a:p>
        </p:txBody>
      </p:sp>
      <p:sp>
        <p:nvSpPr>
          <p:cNvPr id="136197" name="Rectangle 5">
            <a:extLst>
              <a:ext uri="{FF2B5EF4-FFF2-40B4-BE49-F238E27FC236}">
                <a16:creationId xmlns:a16="http://schemas.microsoft.com/office/drawing/2014/main" id="{34EAA611-D38C-1840-AC7E-BC9B8D5458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7900" y="3213100"/>
            <a:ext cx="4008438" cy="1374775"/>
          </a:xfrm>
          <a:prstGeom prst="rect">
            <a:avLst/>
          </a:prstGeom>
          <a:solidFill>
            <a:srgbClr val="FFFF66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int inj = i*n + j;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up =    val[inj - n];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down =  val[inj + n];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left =  val[inj - 1];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right = val[inj + 1];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sum = up + down + left + right;</a:t>
            </a:r>
          </a:p>
        </p:txBody>
      </p:sp>
      <p:sp>
        <p:nvSpPr>
          <p:cNvPr id="136198" name="Rectangle 6">
            <a:extLst>
              <a:ext uri="{FF2B5EF4-FFF2-40B4-BE49-F238E27FC236}">
                <a16:creationId xmlns:a16="http://schemas.microsoft.com/office/drawing/2014/main" id="{8E25223E-2439-D441-8A30-160DFCC5A3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" y="4724400"/>
            <a:ext cx="36306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3 multiplicações: </a:t>
            </a:r>
            <a:r>
              <a:rPr lang="en-US" altLang="en-US" sz="1600" b="1">
                <a:solidFill>
                  <a:srgbClr val="CC0000"/>
                </a:solidFill>
                <a:latin typeface="Helvetica" pitchFamily="2" charset="0"/>
              </a:rPr>
              <a:t>i*n</a:t>
            </a:r>
            <a:r>
              <a:rPr lang="en-US" altLang="en-US" sz="1600" b="1">
                <a:latin typeface="Helvetica" pitchFamily="2" charset="0"/>
              </a:rPr>
              <a:t>, </a:t>
            </a:r>
            <a:r>
              <a:rPr lang="en-US" altLang="en-US" sz="1600" b="1">
                <a:solidFill>
                  <a:schemeClr val="accent2"/>
                </a:solidFill>
                <a:latin typeface="Helvetica" pitchFamily="2" charset="0"/>
              </a:rPr>
              <a:t>(i–1)*n</a:t>
            </a:r>
            <a:r>
              <a:rPr lang="en-US" altLang="en-US" sz="1600" b="1">
                <a:latin typeface="Helvetica" pitchFamily="2" charset="0"/>
              </a:rPr>
              <a:t>, </a:t>
            </a:r>
            <a:r>
              <a:rPr lang="en-US" altLang="en-US" sz="1600" b="1">
                <a:solidFill>
                  <a:srgbClr val="004644"/>
                </a:solidFill>
                <a:latin typeface="Helvetica" pitchFamily="2" charset="0"/>
              </a:rPr>
              <a:t>(i+1)*n</a:t>
            </a:r>
          </a:p>
        </p:txBody>
      </p:sp>
      <p:sp>
        <p:nvSpPr>
          <p:cNvPr id="136199" name="Rectangle 7">
            <a:extLst>
              <a:ext uri="{FF2B5EF4-FFF2-40B4-BE49-F238E27FC236}">
                <a16:creationId xmlns:a16="http://schemas.microsoft.com/office/drawing/2014/main" id="{D12620E9-134A-D643-AB90-BFCAE3BF1A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9563" y="4724400"/>
            <a:ext cx="203835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 multiplicação: </a:t>
            </a:r>
            <a:r>
              <a:rPr lang="en-US" altLang="en-US" sz="1600" b="1">
                <a:solidFill>
                  <a:srgbClr val="CC0000"/>
                </a:solidFill>
                <a:latin typeface="Helvetica" pitchFamily="2" charset="0"/>
              </a:rPr>
              <a:t>i*n</a:t>
            </a:r>
          </a:p>
        </p:txBody>
      </p:sp>
      <p:sp>
        <p:nvSpPr>
          <p:cNvPr id="136200" name="Rectangle 8">
            <a:extLst>
              <a:ext uri="{FF2B5EF4-FFF2-40B4-BE49-F238E27FC236}">
                <a16:creationId xmlns:a16="http://schemas.microsoft.com/office/drawing/2014/main" id="{A4B92FA4-AACA-0A4E-B9A9-C7962E8FD9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5157788"/>
            <a:ext cx="4103687" cy="1103312"/>
          </a:xfrm>
          <a:prstGeom prst="rect">
            <a:avLst/>
          </a:prstGeom>
          <a:solidFill>
            <a:srgbClr val="FFFF66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leal -1(%edx),%ecx  	# i-1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imull %ebx,%ecx	# (i-1)*n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leal 1(%edx),%eax   	# i+1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imull %ebx,%eax     	# (i+1)*n</a:t>
            </a:r>
          </a:p>
          <a:p>
            <a:pPr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imull %ebx,%edx     	# i*n</a:t>
            </a:r>
          </a:p>
        </p:txBody>
      </p:sp>
      <p:sp>
        <p:nvSpPr>
          <p:cNvPr id="14344" name="Rectangle 10">
            <a:extLst>
              <a:ext uri="{FF2B5EF4-FFF2-40B4-BE49-F238E27FC236}">
                <a16:creationId xmlns:a16="http://schemas.microsoft.com/office/drawing/2014/main" id="{B1B6F2B7-D9FC-1842-BF7E-10BA02B5B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333375"/>
            <a:ext cx="813593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GB" altLang="en-US" sz="2000" i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6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36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build="p"/>
      <p:bldP spid="136196" grpId="0" animBg="1"/>
      <p:bldP spid="136197" grpId="0" animBg="1"/>
      <p:bldP spid="136198" grpId="0"/>
      <p:bldP spid="136199" grpId="0"/>
      <p:bldP spid="13620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Rectangle 3">
            <a:extLst>
              <a:ext uri="{FF2B5EF4-FFF2-40B4-BE49-F238E27FC236}">
                <a16:creationId xmlns:a16="http://schemas.microsoft.com/office/drawing/2014/main" id="{B57EA448-BA43-1F40-B248-EFBAFB91C5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0825" y="2286000"/>
            <a:ext cx="8664575" cy="4159250"/>
          </a:xfrm>
        </p:spPr>
        <p:txBody>
          <a:bodyPr/>
          <a:lstStyle/>
          <a:p>
            <a:pPr eaLnBrk="1" hangingPunct="1"/>
            <a:r>
              <a:rPr lang="en-US" altLang="en-US" sz="2400" b="1" dirty="0" err="1">
                <a:solidFill>
                  <a:srgbClr val="004644"/>
                </a:solidFill>
                <a:ea typeface="ＭＳ Ｐゴシック" panose="020B0600070205080204" pitchFamily="34" charset="-128"/>
              </a:rPr>
              <a:t>Funções</a:t>
            </a:r>
            <a:r>
              <a:rPr lang="en-US" altLang="en-US" sz="2400" b="1" dirty="0">
                <a:solidFill>
                  <a:srgbClr val="004644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b="1" dirty="0" err="1">
                <a:solidFill>
                  <a:srgbClr val="004644"/>
                </a:solidFill>
                <a:ea typeface="ＭＳ Ｐゴシック" panose="020B0600070205080204" pitchFamily="34" charset="-128"/>
              </a:rPr>
              <a:t>associadas</a:t>
            </a:r>
            <a:endParaRPr lang="en-US" altLang="en-US" sz="2400" b="1" dirty="0">
              <a:solidFill>
                <a:srgbClr val="004644"/>
              </a:solidFill>
              <a:ea typeface="ＭＳ Ｐゴシック" panose="020B0600070205080204" pitchFamily="34" charset="-128"/>
            </a:endParaRPr>
          </a:p>
          <a:p>
            <a:pPr lvl="1" eaLnBrk="1" hangingPunct="1">
              <a:spcBef>
                <a:spcPct val="30000"/>
              </a:spcBef>
              <a:buFontTx/>
              <a:buNone/>
            </a:pPr>
            <a:r>
              <a:rPr lang="en-US" altLang="en-US" sz="22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vec_ptr</a:t>
            </a:r>
            <a:r>
              <a:rPr lang="en-US" altLang="en-US" sz="22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</a:t>
            </a:r>
            <a:r>
              <a:rPr lang="en-US" altLang="en-US" sz="22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new_vec</a:t>
            </a:r>
            <a:r>
              <a:rPr lang="en-US" altLang="en-US" sz="22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(int </a:t>
            </a:r>
            <a:r>
              <a:rPr lang="en-US" altLang="en-US" sz="22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len</a:t>
            </a:r>
            <a:r>
              <a:rPr lang="en-US" altLang="en-US" sz="22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)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en-US" sz="2000" dirty="0" err="1">
                <a:solidFill>
                  <a:schemeClr val="accent2"/>
                </a:solidFill>
                <a:ea typeface="ＭＳ Ｐゴシック" panose="020B0600070205080204" pitchFamily="34" charset="-128"/>
              </a:rPr>
              <a:t>cria</a:t>
            </a:r>
            <a:r>
              <a:rPr lang="en-US" altLang="en-US" sz="2000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chemeClr val="accent2"/>
                </a:solidFill>
                <a:ea typeface="ＭＳ Ｐゴシック" panose="020B0600070205080204" pitchFamily="34" charset="-128"/>
              </a:rPr>
              <a:t>vetor</a:t>
            </a:r>
            <a:r>
              <a:rPr lang="en-US" altLang="en-US" sz="2000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 com o </a:t>
            </a:r>
            <a:r>
              <a:rPr lang="en-US" altLang="en-US" sz="2000" dirty="0" err="1">
                <a:solidFill>
                  <a:schemeClr val="accent2"/>
                </a:solidFill>
                <a:ea typeface="ＭＳ Ｐゴシック" panose="020B0600070205080204" pitchFamily="34" charset="-128"/>
              </a:rPr>
              <a:t>comprimento</a:t>
            </a:r>
            <a:r>
              <a:rPr lang="en-US" altLang="en-US" sz="2000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chemeClr val="accent2"/>
                </a:solidFill>
                <a:ea typeface="ＭＳ Ｐゴシック" panose="020B0600070205080204" pitchFamily="34" charset="-128"/>
              </a:rPr>
              <a:t>especificado</a:t>
            </a:r>
            <a:endParaRPr lang="en-US" altLang="en-US" sz="2000" dirty="0">
              <a:solidFill>
                <a:schemeClr val="accent2"/>
              </a:solidFill>
              <a:ea typeface="ＭＳ Ｐゴシック" panose="020B0600070205080204" pitchFamily="34" charset="-128"/>
            </a:endParaRPr>
          </a:p>
          <a:p>
            <a:pPr lvl="1" eaLnBrk="1" hangingPunct="1">
              <a:spcBef>
                <a:spcPct val="30000"/>
              </a:spcBef>
              <a:buFontTx/>
              <a:buNone/>
            </a:pP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int </a:t>
            </a:r>
            <a:r>
              <a:rPr lang="en-US" altLang="en-US" sz="20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get_vec_element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</a:t>
            </a:r>
            <a:r>
              <a:rPr lang="en-US" altLang="en-US" sz="20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vec_ptr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v, int index, int *</a:t>
            </a:r>
            <a:r>
              <a:rPr lang="en-US" altLang="en-US" sz="20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dest</a:t>
            </a:r>
            <a:r>
              <a:rPr lang="en-US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)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en-US" sz="2000" dirty="0" err="1">
                <a:solidFill>
                  <a:schemeClr val="accent2"/>
                </a:solidFill>
                <a:ea typeface="ＭＳ Ｐゴシック" panose="020B0600070205080204" pitchFamily="34" charset="-128"/>
              </a:rPr>
              <a:t>recolhe</a:t>
            </a:r>
            <a:r>
              <a:rPr lang="en-US" altLang="en-US" sz="2000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 um </a:t>
            </a:r>
            <a:r>
              <a:rPr lang="en-US" altLang="en-US" sz="2000" dirty="0" err="1">
                <a:solidFill>
                  <a:schemeClr val="accent2"/>
                </a:solidFill>
                <a:ea typeface="ＭＳ Ｐゴシック" panose="020B0600070205080204" pitchFamily="34" charset="-128"/>
              </a:rPr>
              <a:t>elemento</a:t>
            </a:r>
            <a:r>
              <a:rPr lang="en-US" altLang="en-US" sz="2000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 do </a:t>
            </a:r>
            <a:r>
              <a:rPr lang="en-US" altLang="en-US" sz="2000" dirty="0" err="1">
                <a:solidFill>
                  <a:schemeClr val="accent2"/>
                </a:solidFill>
                <a:ea typeface="ＭＳ Ｐゴシック" panose="020B0600070205080204" pitchFamily="34" charset="-128"/>
              </a:rPr>
              <a:t>vetor</a:t>
            </a:r>
            <a:r>
              <a:rPr lang="en-US" altLang="en-US" sz="2000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 e </a:t>
            </a:r>
            <a:r>
              <a:rPr lang="en-US" altLang="en-US" sz="2000" dirty="0" err="1">
                <a:solidFill>
                  <a:schemeClr val="accent2"/>
                </a:solidFill>
                <a:ea typeface="ＭＳ Ｐゴシック" panose="020B0600070205080204" pitchFamily="34" charset="-128"/>
              </a:rPr>
              <a:t>guarda</a:t>
            </a:r>
            <a:r>
              <a:rPr lang="en-US" altLang="en-US" sz="2000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-o </a:t>
            </a:r>
            <a:r>
              <a:rPr lang="en-US" altLang="en-US" sz="2000" dirty="0" err="1">
                <a:solidFill>
                  <a:schemeClr val="accent2"/>
                </a:solidFill>
                <a:ea typeface="ＭＳ Ｐゴシック" panose="020B0600070205080204" pitchFamily="34" charset="-128"/>
              </a:rPr>
              <a:t>em</a:t>
            </a:r>
            <a:r>
              <a:rPr lang="en-US" altLang="en-US" sz="2000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 *</a:t>
            </a:r>
            <a:r>
              <a:rPr lang="en-US" altLang="en-US" sz="2000" dirty="0" err="1">
                <a:solidFill>
                  <a:schemeClr val="accent2"/>
                </a:solidFill>
                <a:ea typeface="ＭＳ Ｐゴシック" panose="020B0600070205080204" pitchFamily="34" charset="-128"/>
              </a:rPr>
              <a:t>dest</a:t>
            </a:r>
            <a:endParaRPr lang="en-US" altLang="en-US" sz="2000" dirty="0">
              <a:solidFill>
                <a:schemeClr val="accent2"/>
              </a:solidFill>
              <a:ea typeface="ＭＳ Ｐゴシック" panose="020B0600070205080204" pitchFamily="34" charset="-128"/>
            </a:endParaRPr>
          </a:p>
          <a:p>
            <a:pPr lvl="2" eaLnBrk="1" hangingPunct="1">
              <a:lnSpc>
                <a:spcPct val="80000"/>
              </a:lnSpc>
            </a:pPr>
            <a:r>
              <a:rPr lang="en-US" altLang="en-US" sz="2000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devolve 0 se fora de </a:t>
            </a:r>
            <a:r>
              <a:rPr lang="en-US" altLang="en-US" sz="2000" dirty="0" err="1">
                <a:solidFill>
                  <a:schemeClr val="accent2"/>
                </a:solidFill>
                <a:ea typeface="ＭＳ Ｐゴシック" panose="020B0600070205080204" pitchFamily="34" charset="-128"/>
              </a:rPr>
              <a:t>limites</a:t>
            </a:r>
            <a:r>
              <a:rPr lang="en-US" altLang="en-US" sz="2000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, 1 se </a:t>
            </a:r>
            <a:r>
              <a:rPr lang="en-US" altLang="en-US" sz="2000" dirty="0" err="1">
                <a:solidFill>
                  <a:schemeClr val="accent2"/>
                </a:solidFill>
                <a:ea typeface="ＭＳ Ｐゴシック" panose="020B0600070205080204" pitchFamily="34" charset="-128"/>
              </a:rPr>
              <a:t>obtido</a:t>
            </a:r>
            <a:r>
              <a:rPr lang="en-US" altLang="en-US" sz="2000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 com </a:t>
            </a:r>
            <a:r>
              <a:rPr lang="en-US" altLang="en-US" sz="2000" dirty="0" err="1">
                <a:solidFill>
                  <a:schemeClr val="accent2"/>
                </a:solidFill>
                <a:ea typeface="ＭＳ Ｐゴシック" panose="020B0600070205080204" pitchFamily="34" charset="-128"/>
              </a:rPr>
              <a:t>sucesso</a:t>
            </a:r>
            <a:endParaRPr lang="en-US" altLang="en-US" sz="2000" dirty="0">
              <a:solidFill>
                <a:schemeClr val="accent2"/>
              </a:solidFill>
              <a:ea typeface="ＭＳ Ｐゴシック" panose="020B0600070205080204" pitchFamily="34" charset="-128"/>
            </a:endParaRPr>
          </a:p>
          <a:p>
            <a:pPr lvl="1" eaLnBrk="1" hangingPunct="1">
              <a:spcBef>
                <a:spcPct val="30000"/>
              </a:spcBef>
              <a:buFontTx/>
              <a:buNone/>
            </a:pPr>
            <a:r>
              <a:rPr lang="en-US" altLang="en-US" sz="22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int *</a:t>
            </a:r>
            <a:r>
              <a:rPr lang="en-US" altLang="en-US" sz="22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get_vec_start</a:t>
            </a:r>
            <a:r>
              <a:rPr lang="en-US" altLang="en-US" sz="22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(</a:t>
            </a:r>
            <a:r>
              <a:rPr lang="en-US" altLang="en-US" sz="2200" b="1" dirty="0" err="1">
                <a:latin typeface="Courier New" panose="02070309020205020404" pitchFamily="49" charset="0"/>
                <a:ea typeface="ＭＳ Ｐゴシック" panose="020B0600070205080204" pitchFamily="34" charset="-128"/>
              </a:rPr>
              <a:t>vec_ptr</a:t>
            </a:r>
            <a:r>
              <a:rPr lang="en-US" altLang="en-US" sz="22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 v)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en-US" sz="2000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devolve </a:t>
            </a:r>
            <a:r>
              <a:rPr lang="en-US" altLang="en-US" sz="2000" dirty="0" err="1">
                <a:solidFill>
                  <a:schemeClr val="accent2"/>
                </a:solidFill>
                <a:ea typeface="ＭＳ Ｐゴシック" panose="020B0600070205080204" pitchFamily="34" charset="-128"/>
              </a:rPr>
              <a:t>apontador</a:t>
            </a:r>
            <a:r>
              <a:rPr lang="en-US" altLang="en-US" sz="2000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 para </a:t>
            </a:r>
            <a:r>
              <a:rPr lang="en-US" altLang="en-US" sz="2000" dirty="0" err="1">
                <a:solidFill>
                  <a:schemeClr val="accent2"/>
                </a:solidFill>
                <a:ea typeface="ＭＳ Ｐゴシック" panose="020B0600070205080204" pitchFamily="34" charset="-128"/>
              </a:rPr>
              <a:t>início</a:t>
            </a:r>
            <a:r>
              <a:rPr lang="en-US" altLang="en-US" sz="2000" dirty="0">
                <a:solidFill>
                  <a:schemeClr val="accent2"/>
                </a:solidFill>
                <a:ea typeface="ＭＳ Ｐゴシック" panose="020B0600070205080204" pitchFamily="34" charset="-128"/>
              </a:rPr>
              <a:t> dos dados do </a:t>
            </a:r>
            <a:r>
              <a:rPr lang="en-US" altLang="en-US" sz="2000" dirty="0" err="1">
                <a:solidFill>
                  <a:schemeClr val="accent2"/>
                </a:solidFill>
                <a:ea typeface="ＭＳ Ｐゴシック" panose="020B0600070205080204" pitchFamily="34" charset="-128"/>
              </a:rPr>
              <a:t>vetor</a:t>
            </a:r>
            <a:endParaRPr lang="en-US" altLang="en-US" sz="2000" dirty="0">
              <a:solidFill>
                <a:schemeClr val="accent2"/>
              </a:solidFill>
              <a:ea typeface="ＭＳ Ｐゴシック" panose="020B0600070205080204" pitchFamily="34" charset="-128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en-US" sz="2400" dirty="0" err="1">
                <a:solidFill>
                  <a:srgbClr val="660033"/>
                </a:solidFill>
                <a:ea typeface="ＭＳ Ｐゴシック" panose="020B0600070205080204" pitchFamily="34" charset="-128"/>
              </a:rPr>
              <a:t>Idêntico</a:t>
            </a:r>
            <a:r>
              <a:rPr lang="en-US" altLang="en-US" sz="2400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dirty="0" err="1">
                <a:solidFill>
                  <a:srgbClr val="660033"/>
                </a:solidFill>
                <a:ea typeface="ＭＳ Ｐゴシック" panose="020B0600070205080204" pitchFamily="34" charset="-128"/>
              </a:rPr>
              <a:t>às</a:t>
            </a:r>
            <a:r>
              <a:rPr lang="en-US" altLang="en-US" sz="2400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dirty="0" err="1">
                <a:solidFill>
                  <a:srgbClr val="660033"/>
                </a:solidFill>
                <a:ea typeface="ＭＳ Ｐゴシック" panose="020B0600070205080204" pitchFamily="34" charset="-128"/>
              </a:rPr>
              <a:t>implementações</a:t>
            </a:r>
            <a:r>
              <a:rPr lang="en-US" altLang="en-US" sz="2400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2400" i="1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arrays</a:t>
            </a:r>
            <a:r>
              <a:rPr lang="en-US" altLang="en-US" sz="2400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dirty="0" err="1">
                <a:solidFill>
                  <a:srgbClr val="660033"/>
                </a:solidFill>
                <a:ea typeface="ＭＳ Ｐゴシック" panose="020B0600070205080204" pitchFamily="34" charset="-128"/>
              </a:rPr>
              <a:t>em</a:t>
            </a:r>
            <a:r>
              <a:rPr lang="en-US" altLang="en-US" sz="2400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 Pascal, ML, Java</a:t>
            </a:r>
          </a:p>
          <a:p>
            <a:pPr lvl="2" eaLnBrk="1" hangingPunct="1"/>
            <a:r>
              <a:rPr lang="en-US" altLang="en-US" sz="2000" b="1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i.e., </a:t>
            </a:r>
            <a:r>
              <a:rPr lang="en-US" altLang="en-US" sz="2000" b="1" dirty="0" err="1">
                <a:solidFill>
                  <a:srgbClr val="660033"/>
                </a:solidFill>
                <a:ea typeface="ＭＳ Ｐゴシック" panose="020B0600070205080204" pitchFamily="34" charset="-128"/>
              </a:rPr>
              <a:t>faz</a:t>
            </a:r>
            <a:r>
              <a:rPr lang="en-US" altLang="en-US" sz="2000" b="1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b="1" dirty="0" err="1">
                <a:solidFill>
                  <a:srgbClr val="660033"/>
                </a:solidFill>
                <a:ea typeface="ＭＳ Ｐゴシック" panose="020B0600070205080204" pitchFamily="34" charset="-128"/>
              </a:rPr>
              <a:t>sempre</a:t>
            </a:r>
            <a:r>
              <a:rPr lang="en-US" altLang="en-US" sz="2000" b="1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b="1" dirty="0" err="1">
                <a:solidFill>
                  <a:srgbClr val="660033"/>
                </a:solidFill>
                <a:ea typeface="ＭＳ Ｐゴシック" panose="020B0600070205080204" pitchFamily="34" charset="-128"/>
              </a:rPr>
              <a:t>verificação</a:t>
            </a:r>
            <a:r>
              <a:rPr lang="en-US" altLang="en-US" sz="2000" b="1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2000" b="1" dirty="0" err="1">
                <a:solidFill>
                  <a:srgbClr val="660033"/>
                </a:solidFill>
                <a:ea typeface="ＭＳ Ｐゴシック" panose="020B0600070205080204" pitchFamily="34" charset="-128"/>
              </a:rPr>
              <a:t>limites</a:t>
            </a:r>
            <a:r>
              <a:rPr lang="en-US" altLang="en-US" sz="2000" b="1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 (</a:t>
            </a:r>
            <a:r>
              <a:rPr lang="en-US" altLang="en-US" sz="2000" b="1" i="1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bounds</a:t>
            </a:r>
            <a:r>
              <a:rPr lang="en-US" altLang="en-US" sz="2000" b="1" dirty="0">
                <a:solidFill>
                  <a:srgbClr val="660033"/>
                </a:solidFill>
                <a:ea typeface="ＭＳ Ｐゴシック" panose="020B0600070205080204" pitchFamily="34" charset="-128"/>
              </a:rPr>
              <a:t>)</a:t>
            </a:r>
          </a:p>
        </p:txBody>
      </p:sp>
      <p:sp>
        <p:nvSpPr>
          <p:cNvPr id="137218" name="Rectangle 2">
            <a:extLst>
              <a:ext uri="{FF2B5EF4-FFF2-40B4-BE49-F238E27FC236}">
                <a16:creationId xmlns:a16="http://schemas.microsoft.com/office/drawing/2014/main" id="{1718E878-CE21-E049-8B5F-5AC31F84E4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71600" y="1556792"/>
            <a:ext cx="2808288" cy="582612"/>
          </a:xfrm>
        </p:spPr>
        <p:txBody>
          <a:bodyPr/>
          <a:lstStyle/>
          <a:p>
            <a:pPr eaLnBrk="1" hangingPunct="1"/>
            <a:r>
              <a:rPr lang="en-US" altLang="en-US" sz="2800" b="0" i="0" dirty="0">
                <a:solidFill>
                  <a:srgbClr val="A50021"/>
                </a:solidFill>
                <a:ea typeface="ＭＳ Ｐゴシック" panose="020B0600070205080204" pitchFamily="34" charset="-128"/>
              </a:rPr>
              <a:t>O </a:t>
            </a:r>
            <a:r>
              <a:rPr lang="en-US" altLang="en-US" sz="2800" b="0" i="0" dirty="0" err="1">
                <a:solidFill>
                  <a:srgbClr val="A50021"/>
                </a:solidFill>
                <a:ea typeface="ＭＳ Ｐゴシック" panose="020B0600070205080204" pitchFamily="34" charset="-128"/>
              </a:rPr>
              <a:t>vetor</a:t>
            </a:r>
            <a:r>
              <a:rPr lang="en-US" altLang="en-US" sz="2800" b="0" i="0" dirty="0">
                <a:solidFill>
                  <a:srgbClr val="A50021"/>
                </a:solidFill>
                <a:ea typeface="ＭＳ Ｐゴシック" panose="020B0600070205080204" pitchFamily="34" charset="-128"/>
              </a:rPr>
              <a:t> ADT: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9463F97D-7498-1448-907C-0089429475AA}"/>
              </a:ext>
            </a:extLst>
          </p:cNvPr>
          <p:cNvGrpSpPr>
            <a:grpSpLocks/>
          </p:cNvGrpSpPr>
          <p:nvPr/>
        </p:nvGrpSpPr>
        <p:grpSpPr bwMode="auto">
          <a:xfrm>
            <a:off x="3995936" y="1739280"/>
            <a:ext cx="3657600" cy="609600"/>
            <a:chOff x="816" y="960"/>
            <a:chExt cx="2304" cy="384"/>
          </a:xfrm>
        </p:grpSpPr>
        <p:sp>
          <p:nvSpPr>
            <p:cNvPr id="16389" name="Rectangle 5">
              <a:extLst>
                <a:ext uri="{FF2B5EF4-FFF2-40B4-BE49-F238E27FC236}">
                  <a16:creationId xmlns:a16="http://schemas.microsoft.com/office/drawing/2014/main" id="{01590B40-165C-3D4F-A721-12DB4E95C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960"/>
              <a:ext cx="576" cy="19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800" b="1">
                  <a:latin typeface="Courier New" panose="02070309020205020404" pitchFamily="49" charset="0"/>
                </a:rPr>
                <a:t>length</a:t>
              </a:r>
            </a:p>
          </p:txBody>
        </p:sp>
        <p:sp>
          <p:nvSpPr>
            <p:cNvPr id="16390" name="Rectangle 6">
              <a:extLst>
                <a:ext uri="{FF2B5EF4-FFF2-40B4-BE49-F238E27FC236}">
                  <a16:creationId xmlns:a16="http://schemas.microsoft.com/office/drawing/2014/main" id="{22CC3211-F8E8-074C-B416-A9A8422B78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152"/>
              <a:ext cx="576" cy="192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 b="1" dirty="0">
                  <a:latin typeface="Courier New" panose="02070309020205020404" pitchFamily="49" charset="0"/>
                </a:rPr>
                <a:t>data</a:t>
              </a:r>
              <a:endParaRPr lang="en-US" altLang="en-US" sz="1800" b="1" dirty="0">
                <a:latin typeface="Courier New" panose="02070309020205020404" pitchFamily="49" charset="0"/>
                <a:sym typeface="Symbol" pitchFamily="2" charset="2"/>
              </a:endParaRPr>
            </a:p>
          </p:txBody>
        </p:sp>
        <p:grpSp>
          <p:nvGrpSpPr>
            <p:cNvPr id="16391" name="Group 7">
              <a:extLst>
                <a:ext uri="{FF2B5EF4-FFF2-40B4-BE49-F238E27FC236}">
                  <a16:creationId xmlns:a16="http://schemas.microsoft.com/office/drawing/2014/main" id="{8C9D040A-82CD-AF41-A984-E891BDFD49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76" y="1152"/>
              <a:ext cx="1344" cy="192"/>
              <a:chOff x="1824" y="1248"/>
              <a:chExt cx="1344" cy="192"/>
            </a:xfrm>
          </p:grpSpPr>
          <p:sp>
            <p:nvSpPr>
              <p:cNvPr id="16397" name="Rectangle 8">
                <a:extLst>
                  <a:ext uri="{FF2B5EF4-FFF2-40B4-BE49-F238E27FC236}">
                    <a16:creationId xmlns:a16="http://schemas.microsoft.com/office/drawing/2014/main" id="{77680DD3-FF7D-8C41-B3B8-DC8773BABC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4" y="1248"/>
                <a:ext cx="192" cy="192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GB" altLang="en-US" sz="1800" b="1">
                  <a:latin typeface="Courier New" panose="02070309020205020404" pitchFamily="49" charset="0"/>
                </a:endParaRPr>
              </a:p>
            </p:txBody>
          </p:sp>
          <p:sp>
            <p:nvSpPr>
              <p:cNvPr id="16398" name="Rectangle 9">
                <a:extLst>
                  <a:ext uri="{FF2B5EF4-FFF2-40B4-BE49-F238E27FC236}">
                    <a16:creationId xmlns:a16="http://schemas.microsoft.com/office/drawing/2014/main" id="{39EF2F69-09CD-FB4B-B217-E42DF70509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6" y="1248"/>
                <a:ext cx="192" cy="192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GB" altLang="en-US" sz="1800" b="1">
                  <a:latin typeface="Courier New" panose="02070309020205020404" pitchFamily="49" charset="0"/>
                </a:endParaRPr>
              </a:p>
            </p:txBody>
          </p:sp>
          <p:sp>
            <p:nvSpPr>
              <p:cNvPr id="16399" name="Rectangle 10">
                <a:extLst>
                  <a:ext uri="{FF2B5EF4-FFF2-40B4-BE49-F238E27FC236}">
                    <a16:creationId xmlns:a16="http://schemas.microsoft.com/office/drawing/2014/main" id="{FE52AB96-7EDF-6144-AFAD-A7B64B9E55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8" y="1248"/>
                <a:ext cx="192" cy="192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GB" altLang="en-US" sz="1800" b="1">
                  <a:latin typeface="Courier New" panose="02070309020205020404" pitchFamily="49" charset="0"/>
                </a:endParaRPr>
              </a:p>
            </p:txBody>
          </p:sp>
          <p:sp>
            <p:nvSpPr>
              <p:cNvPr id="16400" name="Rectangle 11">
                <a:extLst>
                  <a:ext uri="{FF2B5EF4-FFF2-40B4-BE49-F238E27FC236}">
                    <a16:creationId xmlns:a16="http://schemas.microsoft.com/office/drawing/2014/main" id="{258BDBF1-18EA-844E-BCB5-36DA7E8905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76" y="1248"/>
                <a:ext cx="192" cy="192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endParaRPr lang="en-GB" altLang="en-US" sz="1800" b="1">
                  <a:latin typeface="Courier New" panose="02070309020205020404" pitchFamily="49" charset="0"/>
                </a:endParaRPr>
              </a:p>
            </p:txBody>
          </p:sp>
          <p:sp>
            <p:nvSpPr>
              <p:cNvPr id="16401" name="Rectangle 12">
                <a:extLst>
                  <a:ext uri="{FF2B5EF4-FFF2-40B4-BE49-F238E27FC236}">
                    <a16:creationId xmlns:a16="http://schemas.microsoft.com/office/drawing/2014/main" id="{974328E4-7ED8-8D42-8C05-BAA1AFFD23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0" y="1248"/>
                <a:ext cx="576" cy="192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en-US" sz="1800" b="1">
                    <a:latin typeface="Courier New" panose="02070309020205020404" pitchFamily="49" charset="0"/>
                    <a:sym typeface="Symbol" pitchFamily="2" charset="2"/>
                  </a:rPr>
                  <a:t>  </a:t>
                </a:r>
                <a:endParaRPr lang="en-US" altLang="en-US" sz="1800" b="1">
                  <a:latin typeface="Courier New" panose="02070309020205020404" pitchFamily="49" charset="0"/>
                </a:endParaRPr>
              </a:p>
            </p:txBody>
          </p:sp>
        </p:grpSp>
        <p:sp>
          <p:nvSpPr>
            <p:cNvPr id="16392" name="Line 13">
              <a:extLst>
                <a:ext uri="{FF2B5EF4-FFF2-40B4-BE49-F238E27FC236}">
                  <a16:creationId xmlns:a16="http://schemas.microsoft.com/office/drawing/2014/main" id="{20A3A0BD-ED7A-C845-B2C9-833CC66676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6" y="1248"/>
              <a:ext cx="48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T"/>
            </a:p>
          </p:txBody>
        </p:sp>
        <p:sp>
          <p:nvSpPr>
            <p:cNvPr id="16393" name="Rectangle 14">
              <a:extLst>
                <a:ext uri="{FF2B5EF4-FFF2-40B4-BE49-F238E27FC236}">
                  <a16:creationId xmlns:a16="http://schemas.microsoft.com/office/drawing/2014/main" id="{172E8D40-3BAD-4F4A-894C-FD480F4962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960"/>
              <a:ext cx="192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800" b="1">
                  <a:latin typeface="Helvetica" pitchFamily="2" charset="0"/>
                </a:rPr>
                <a:t>0</a:t>
              </a:r>
            </a:p>
          </p:txBody>
        </p:sp>
        <p:sp>
          <p:nvSpPr>
            <p:cNvPr id="16394" name="Rectangle 15">
              <a:extLst>
                <a:ext uri="{FF2B5EF4-FFF2-40B4-BE49-F238E27FC236}">
                  <a16:creationId xmlns:a16="http://schemas.microsoft.com/office/drawing/2014/main" id="{111F26EB-9D18-E840-9F2F-0FDEBBB50A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960"/>
              <a:ext cx="192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800" b="1">
                  <a:latin typeface="Helvetica" pitchFamily="2" charset="0"/>
                </a:rPr>
                <a:t>1</a:t>
              </a:r>
            </a:p>
          </p:txBody>
        </p:sp>
        <p:sp>
          <p:nvSpPr>
            <p:cNvPr id="16395" name="Rectangle 16">
              <a:extLst>
                <a:ext uri="{FF2B5EF4-FFF2-40B4-BE49-F238E27FC236}">
                  <a16:creationId xmlns:a16="http://schemas.microsoft.com/office/drawing/2014/main" id="{485B1E04-66B8-1247-9AB6-DB5E5472E8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960"/>
              <a:ext cx="192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800" b="1">
                  <a:latin typeface="Helvetica" pitchFamily="2" charset="0"/>
                </a:rPr>
                <a:t>2</a:t>
              </a:r>
            </a:p>
          </p:txBody>
        </p:sp>
        <p:sp>
          <p:nvSpPr>
            <p:cNvPr id="16396" name="Rectangle 17">
              <a:extLst>
                <a:ext uri="{FF2B5EF4-FFF2-40B4-BE49-F238E27FC236}">
                  <a16:creationId xmlns:a16="http://schemas.microsoft.com/office/drawing/2014/main" id="{18576C55-8058-C446-8077-A014EB3FD9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960"/>
              <a:ext cx="192" cy="1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800" b="1">
                  <a:latin typeface="Helvetica" pitchFamily="2" charset="0"/>
                </a:rPr>
                <a:t>length–1</a:t>
              </a:r>
            </a:p>
          </p:txBody>
        </p:sp>
      </p:grpSp>
      <p:sp>
        <p:nvSpPr>
          <p:cNvPr id="16388" name="Rectangle 18">
            <a:extLst>
              <a:ext uri="{FF2B5EF4-FFF2-40B4-BE49-F238E27FC236}">
                <a16:creationId xmlns:a16="http://schemas.microsoft.com/office/drawing/2014/main" id="{5675E975-D30D-DF46-A970-39AA244F7E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333375"/>
            <a:ext cx="813593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BR" altLang="en-US" sz="2000" b="1" i="1">
                <a:solidFill>
                  <a:schemeClr val="accent2"/>
                </a:solidFill>
              </a:rPr>
              <a:t>Análise detalhada de um exemplo:</a:t>
            </a:r>
            <a:br>
              <a:rPr lang="pt-BR" altLang="en-US" sz="2000" b="1" i="1">
                <a:solidFill>
                  <a:schemeClr val="accent2"/>
                </a:solidFill>
              </a:rPr>
            </a:br>
            <a:r>
              <a:rPr lang="pt-BR" altLang="en-US" sz="2000" b="1" i="1">
                <a:solidFill>
                  <a:schemeClr val="accent2"/>
                </a:solidFill>
              </a:rPr>
              <a:t>introdução ao Abstract Data Type (ADT)  </a:t>
            </a:r>
            <a:endParaRPr lang="en-US" altLang="en-US" sz="2000" i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37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7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37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7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37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19" grpId="0" build="p" bldLvl="2"/>
      <p:bldP spid="1372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1">
            <a:extLst>
              <a:ext uri="{FF2B5EF4-FFF2-40B4-BE49-F238E27FC236}">
                <a16:creationId xmlns:a16="http://schemas.microsoft.com/office/drawing/2014/main" id="{FF234532-11B1-1046-BF59-A821689437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pt-BR" altLang="en-US" sz="2000">
                <a:ea typeface="ＭＳ Ｐゴシック" panose="020B0600070205080204" pitchFamily="34" charset="-128"/>
              </a:rPr>
              <a:t>Análise detalhada de um exemplo:</a:t>
            </a:r>
            <a:br>
              <a:rPr lang="pt-BR" altLang="en-US" sz="2000">
                <a:ea typeface="ＭＳ Ｐゴシック" panose="020B0600070205080204" pitchFamily="34" charset="-128"/>
              </a:rPr>
            </a:br>
            <a:r>
              <a:rPr lang="pt-BR" altLang="en-US" sz="2000">
                <a:ea typeface="ＭＳ Ｐゴシック" panose="020B0600070205080204" pitchFamily="34" charset="-128"/>
              </a:rPr>
              <a:t>o procedimento a otimizar </a:t>
            </a:r>
            <a:r>
              <a:rPr lang="pt-BR" altLang="en-US" sz="2000" b="0">
                <a:ea typeface="ＭＳ Ｐゴシック" panose="020B0600070205080204" pitchFamily="34" charset="-128"/>
              </a:rPr>
              <a:t>(1)</a:t>
            </a:r>
            <a:endParaRPr lang="en-US" altLang="en-US" sz="2000" b="0">
              <a:ea typeface="ＭＳ Ｐゴシック" panose="020B0600070205080204" pitchFamily="34" charset="-128"/>
            </a:endParaRPr>
          </a:p>
        </p:txBody>
      </p:sp>
      <p:sp>
        <p:nvSpPr>
          <p:cNvPr id="176130" name="Rectangle 2">
            <a:extLst>
              <a:ext uri="{FF2B5EF4-FFF2-40B4-BE49-F238E27FC236}">
                <a16:creationId xmlns:a16="http://schemas.microsoft.com/office/drawing/2014/main" id="{17DD1970-0347-8E4B-AC4F-62EA1759A33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>
          <a:xfrm>
            <a:off x="863600" y="4508500"/>
            <a:ext cx="8280400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400" b="1">
                <a:solidFill>
                  <a:srgbClr val="004644"/>
                </a:solidFill>
                <a:ea typeface="ＭＳ Ｐゴシック" panose="020B0600070205080204" pitchFamily="34" charset="-128"/>
              </a:rPr>
              <a:t>Procedimento</a:t>
            </a:r>
          </a:p>
          <a:p>
            <a:pPr lvl="1" eaLnBrk="1" hangingPunct="1">
              <a:lnSpc>
                <a:spcPct val="80000"/>
              </a:lnSpc>
            </a:pPr>
            <a:r>
              <a:rPr lang="pt-PT" altLang="en-US" sz="2200">
                <a:solidFill>
                  <a:srgbClr val="004644"/>
                </a:solidFill>
                <a:ea typeface="ＭＳ Ｐゴシック" panose="020B0600070205080204" pitchFamily="34" charset="-128"/>
              </a:rPr>
              <a:t>calcula a soma de todos os elementos do vetor</a:t>
            </a:r>
          </a:p>
          <a:p>
            <a:pPr lvl="1" eaLnBrk="1" hangingPunct="1">
              <a:lnSpc>
                <a:spcPct val="80000"/>
              </a:lnSpc>
            </a:pPr>
            <a:r>
              <a:rPr lang="pt-PT" altLang="en-US" sz="2200">
                <a:solidFill>
                  <a:srgbClr val="004644"/>
                </a:solidFill>
                <a:ea typeface="ＭＳ Ｐゴシック" panose="020B0600070205080204" pitchFamily="34" charset="-128"/>
              </a:rPr>
              <a:t>guarda o resultado numa localização destino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en-US" sz="2200">
                <a:solidFill>
                  <a:srgbClr val="004644"/>
                </a:solidFill>
                <a:ea typeface="ＭＳ Ｐゴシック" panose="020B0600070205080204" pitchFamily="34" charset="-128"/>
              </a:rPr>
              <a:t>estrutura e operações do vetor definidos via ADT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altLang="en-US" sz="2400" b="1">
                <a:solidFill>
                  <a:srgbClr val="660033"/>
                </a:solidFill>
                <a:ea typeface="ＭＳ Ｐゴシック" panose="020B0600070205080204" pitchFamily="34" charset="-128"/>
              </a:rPr>
              <a:t>Tempos de execução: que/como medir?</a:t>
            </a:r>
          </a:p>
        </p:txBody>
      </p:sp>
      <p:sp>
        <p:nvSpPr>
          <p:cNvPr id="18435" name="Rectangle 18">
            <a:extLst>
              <a:ext uri="{FF2B5EF4-FFF2-40B4-BE49-F238E27FC236}">
                <a16:creationId xmlns:a16="http://schemas.microsoft.com/office/drawing/2014/main" id="{9D29C863-7B07-5E46-95DC-82969AD4F4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333375"/>
            <a:ext cx="8135937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endParaRPr lang="en-GB" altLang="en-US" sz="2000" i="1">
              <a:solidFill>
                <a:schemeClr val="accent2"/>
              </a:solidFill>
            </a:endParaRPr>
          </a:p>
        </p:txBody>
      </p:sp>
      <p:sp>
        <p:nvSpPr>
          <p:cNvPr id="176148" name="Rectangle 20">
            <a:extLst>
              <a:ext uri="{FF2B5EF4-FFF2-40B4-BE49-F238E27FC236}">
                <a16:creationId xmlns:a16="http://schemas.microsoft.com/office/drawing/2014/main" id="{C445C437-9407-B941-94B7-A01F2A9C27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7664" y="1628775"/>
            <a:ext cx="6162675" cy="2714625"/>
          </a:xfrm>
          <a:prstGeom prst="rect">
            <a:avLst/>
          </a:prstGeom>
          <a:solidFill>
            <a:srgbClr val="FFFF66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14400" algn="l"/>
                <a:tab pos="22860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14400" algn="l"/>
                <a:tab pos="2286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4400" algn="l"/>
                <a:tab pos="2286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void combine1(vec_ptr v, int *dest)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{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  int i;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  *dest = 0;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  for (i = 0; i &lt; vec_length(v); i++) {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    int val;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    get_vec_element(v, i, &amp;val);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    *dest += val;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  }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2000" b="1">
                <a:latin typeface="Courier New" panose="02070309020205020404" pitchFamily="49" charset="0"/>
              </a:rPr>
              <a:t>}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76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6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6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61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0" grpId="0" build="p" bldLvl="2"/>
      <p:bldP spid="176148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8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Courier New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8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Courier New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5297</TotalTime>
  <Words>3303</Words>
  <Application>Microsoft Macintosh PowerPoint</Application>
  <PresentationFormat>On-screen Show (4:3)</PresentationFormat>
  <Paragraphs>442</Paragraphs>
  <Slides>22</Slides>
  <Notes>22</Notes>
  <HiddenSlides>1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Courier New</vt:lpstr>
      <vt:lpstr>ＭＳ Ｐゴシック</vt:lpstr>
      <vt:lpstr>Arial</vt:lpstr>
      <vt:lpstr>Courier</vt:lpstr>
      <vt:lpstr>Wingdings</vt:lpstr>
      <vt:lpstr>Helvetica</vt:lpstr>
      <vt:lpstr>Symbol</vt:lpstr>
      <vt:lpstr>Default Design</vt:lpstr>
      <vt:lpstr>Microsoft Excel Chart</vt:lpstr>
      <vt:lpstr>Microsoft Word Document</vt:lpstr>
      <vt:lpstr>Avaliação de Desempenho no IA-32 (2)</vt:lpstr>
      <vt:lpstr>Otimização de código:   técnicas independentes da máquina</vt:lpstr>
      <vt:lpstr>Otimizações independentes da máquina: movimentação de código (1)</vt:lpstr>
      <vt:lpstr>Otimizações independentes da máquina: movimentação de código (2)</vt:lpstr>
      <vt:lpstr>Otimizações independentes da máquina: simplificação de cálculos</vt:lpstr>
      <vt:lpstr>Otimizações independentes da máquina: simplificação de cálculos</vt:lpstr>
      <vt:lpstr>Otimizações independentes da máquina: partilha de cálculos</vt:lpstr>
      <vt:lpstr>O vetor ADT:</vt:lpstr>
      <vt:lpstr>Análise detalhada de um exemplo: o procedimento a otimizar (1)</vt:lpstr>
      <vt:lpstr>Análise detalhada de um exemplo: tempos de execução (1)</vt:lpstr>
      <vt:lpstr>Análise detalhada de um exemplo: tempos de execução (2)</vt:lpstr>
      <vt:lpstr>Análise detalhada de um exemplo: tempos de execução (3)</vt:lpstr>
      <vt:lpstr>Análise detalhada de um exemplo: o procedimento a otimizar (2)</vt:lpstr>
      <vt:lpstr>Análise detalhada do exemplo: à procura de ineficiências...</vt:lpstr>
      <vt:lpstr>Análise detalhada do exemplo: movimentação de código</vt:lpstr>
      <vt:lpstr>Bloqueadores de otimização: a invocação de procedimentos/funções</vt:lpstr>
      <vt:lpstr>Análise detalhada do exemplo: simplificação de cálculos</vt:lpstr>
      <vt:lpstr>Análise detalhada do exemplo: eliminar referências desnecessárias à memória</vt:lpstr>
      <vt:lpstr>Análise detalhada do exemplo: como detetar referências desnecessárias à memória</vt:lpstr>
      <vt:lpstr>Bloqueadores de otimização: aliasing de memória</vt:lpstr>
      <vt:lpstr>Análise detalhada do exemplo: forma genérica e abstracta de combine</vt:lpstr>
      <vt:lpstr>Otimizações independentes da máquina: resultados experimentais com o programa exemplo</vt:lpstr>
    </vt:vector>
  </TitlesOfParts>
  <Manager/>
  <Company>DI-UMinho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Aval Desempenho do IA32 (1,2)</dc:title>
  <dc:subject>LEI/SC</dc:subject>
  <dc:creator>Alberto Proenca</dc:creator>
  <cp:keywords/>
  <dc:description/>
  <cp:lastModifiedBy>Microsoft Office User</cp:lastModifiedBy>
  <cp:revision>302</cp:revision>
  <dcterms:created xsi:type="dcterms:W3CDTF">2011-05-20T11:07:55Z</dcterms:created>
  <dcterms:modified xsi:type="dcterms:W3CDTF">2020-04-17T16:07:07Z</dcterms:modified>
  <cp:category/>
</cp:coreProperties>
</file>