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18" r:id="rId2"/>
    <p:sldId id="319" r:id="rId3"/>
    <p:sldId id="303" r:id="rId4"/>
    <p:sldId id="304" r:id="rId5"/>
    <p:sldId id="305" r:id="rId6"/>
    <p:sldId id="306" r:id="rId7"/>
    <p:sldId id="307" r:id="rId8"/>
    <p:sldId id="309" r:id="rId9"/>
    <p:sldId id="308" r:id="rId10"/>
    <p:sldId id="311" r:id="rId11"/>
    <p:sldId id="312" r:id="rId12"/>
    <p:sldId id="313" r:id="rId13"/>
    <p:sldId id="314" r:id="rId14"/>
    <p:sldId id="315" r:id="rId15"/>
  </p:sldIdLst>
  <p:sldSz cx="9144000" cy="6858000" type="screen4x3"/>
  <p:notesSz cx="9947275" cy="6894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84DBE4"/>
    <a:srgbClr val="9C94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41"/>
    <p:restoredTop sz="94767"/>
  </p:normalViewPr>
  <p:slideViewPr>
    <p:cSldViewPr>
      <p:cViewPr varScale="1">
        <p:scale>
          <a:sx n="93" d="100"/>
          <a:sy n="93" d="100"/>
        </p:scale>
        <p:origin x="944" y="2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D39F7244-415D-9E4A-AB53-1C91B5C6C27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t" anchorCtr="0" compatLnSpc="1">
            <a:prstTxWarp prst="textNoShape">
              <a:avLst/>
            </a:prstTxWarp>
          </a:bodyPr>
          <a:lstStyle>
            <a:lvl1pPr algn="l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FD241C58-1664-824C-86D1-F1FE7FB4487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t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602590A6-28FA-7D42-A0F4-295C7AD4853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50025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b" anchorCtr="0" compatLnSpc="1">
            <a:prstTxWarp prst="textNoShape">
              <a:avLst/>
            </a:prstTxWarp>
          </a:bodyPr>
          <a:lstStyle>
            <a:lvl1pPr algn="l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E96BB988-F5B2-5444-8D94-F388FD533F5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b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200"/>
            </a:lvl1pPr>
          </a:lstStyle>
          <a:p>
            <a:fld id="{B18DE68A-5CB5-7A48-8EBF-72F05F38859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7FD18801-2287-7D48-9A76-A1F386A4EDA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66E5DF84-4FAC-1748-91EC-7EAEA2CBF72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34038" y="0"/>
            <a:ext cx="43116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08A0673-7E3F-3349-9591-23228FD33A4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49613" y="515938"/>
            <a:ext cx="3448050" cy="2586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AEC50785-5AB0-4942-9223-F98805E357B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73425"/>
            <a:ext cx="79597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08BA2077-29B6-3349-96A5-13855096F6B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b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189F1E37-2461-4248-AE22-6A381FDC3F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4038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b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100"/>
            </a:lvl1pPr>
          </a:lstStyle>
          <a:p>
            <a:fld id="{DE6F1F8C-C04C-894F-910E-84A2BF112D6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33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31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333375"/>
            <a:ext cx="2058988" cy="5792788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29325" cy="5792788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097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792163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0972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0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6194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7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02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62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264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00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958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429FFCF-785E-8444-9A11-CAA9D3BA6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33375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28B61B4-D7C4-674F-9A36-E1AB98E1A4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11">
            <a:extLst>
              <a:ext uri="{FF2B5EF4-FFF2-40B4-BE49-F238E27FC236}">
                <a16:creationId xmlns:a16="http://schemas.microsoft.com/office/drawing/2014/main" id="{21B6E1D8-528A-D24A-B0E2-46A7E5334A8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1196975"/>
            <a:ext cx="8207375" cy="252413"/>
            <a:chOff x="249" y="754"/>
            <a:chExt cx="5170" cy="159"/>
          </a:xfrm>
        </p:grpSpPr>
        <p:pic>
          <p:nvPicPr>
            <p:cNvPr id="1030" name="Picture 7" descr="LOGO_DI2">
              <a:extLst>
                <a:ext uri="{FF2B5EF4-FFF2-40B4-BE49-F238E27FC236}">
                  <a16:creationId xmlns:a16="http://schemas.microsoft.com/office/drawing/2014/main" id="{A51C885E-0061-CF4F-8440-9FCA226302C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754"/>
              <a:ext cx="27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Rectangle 8">
              <a:extLst>
                <a:ext uri="{FF2B5EF4-FFF2-40B4-BE49-F238E27FC236}">
                  <a16:creationId xmlns:a16="http://schemas.microsoft.com/office/drawing/2014/main" id="{99CE187D-2511-4F44-BBB6-C03650E443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" y="756"/>
              <a:ext cx="4893" cy="157"/>
            </a:xfrm>
            <a:prstGeom prst="rect">
              <a:avLst/>
            </a:prstGeom>
            <a:gradFill rotWithShape="1">
              <a:gsLst>
                <a:gs pos="0">
                  <a:srgbClr val="F9741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</p:grpSp>
      <p:sp>
        <p:nvSpPr>
          <p:cNvPr id="1034" name="Text Box 10">
            <a:extLst>
              <a:ext uri="{FF2B5EF4-FFF2-40B4-BE49-F238E27FC236}">
                <a16:creationId xmlns:a16="http://schemas.microsoft.com/office/drawing/2014/main" id="{AC28DFAF-29E3-1B4E-8805-0D097B992A5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0850" y="6481763"/>
            <a:ext cx="82248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 eaLnBrk="1" hangingPunct="1"/>
            <a:r>
              <a:rPr lang="en-US" altLang="en-US" sz="1200" i="1" dirty="0" err="1"/>
              <a:t>AJProença</a:t>
            </a:r>
            <a:r>
              <a:rPr lang="en-US" altLang="en-US" sz="1200" i="1" dirty="0"/>
              <a:t>,</a:t>
            </a:r>
            <a:r>
              <a:rPr lang="pt-PT" altLang="en-US" sz="1200" i="1" dirty="0"/>
              <a:t> Sistemas de Computação, </a:t>
            </a:r>
            <a:r>
              <a:rPr lang="pt-PT" altLang="en-US" sz="1200" i="1" dirty="0" err="1"/>
              <a:t>UMinho</a:t>
            </a:r>
            <a:r>
              <a:rPr lang="pt-PT" altLang="en-US" sz="1200" i="1" dirty="0"/>
              <a:t>, 2019/20	</a:t>
            </a:r>
            <a:fld id="{18E3ACC7-416A-C843-948F-BB65808ACD2C}" type="slidenum">
              <a:rPr lang="pt-PT" altLang="en-US" sz="1200" i="1"/>
              <a:pPr algn="l" eaLnBrk="1" hangingPunct="1"/>
              <a:t>‹#›</a:t>
            </a:fld>
            <a:endParaRPr lang="en-US" altLang="en-US" sz="1200" i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:a16="http://schemas.microsoft.com/office/drawing/2014/main" id="{8871F230-90D1-3F42-A345-526FD2DFBA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Avaliação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Desempenho</a:t>
            </a:r>
            <a:r>
              <a:rPr lang="en-US" altLang="en-US">
                <a:ea typeface="ＭＳ Ｐゴシック" panose="020B0600070205080204" pitchFamily="34" charset="-128"/>
              </a:rPr>
              <a:t> no </a:t>
            </a:r>
            <a:r>
              <a:rPr lang="en-US" altLang="en-US" dirty="0">
                <a:ea typeface="ＭＳ Ｐゴシック" panose="020B0600070205080204" pitchFamily="34" charset="-128"/>
              </a:rPr>
              <a:t>IA-32</a:t>
            </a:r>
            <a:r>
              <a:rPr lang="en-US" altLang="en-US" b="0" dirty="0">
                <a:ea typeface="ＭＳ Ｐゴシック" panose="020B0600070205080204" pitchFamily="34" charset="-128"/>
              </a:rPr>
              <a:t> (4)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FED576D5-4B99-CC4A-96D5-ABE976BC84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507412" cy="4465637"/>
          </a:xfrm>
        </p:spPr>
        <p:txBody>
          <a:bodyPr/>
          <a:lstStyle/>
          <a:p>
            <a:pPr marL="533400" indent="-533400" eaLnBrk="1" hangingPunct="1">
              <a:spcAft>
                <a:spcPct val="70000"/>
              </a:spcAft>
              <a:buFontTx/>
              <a:buNone/>
            </a:pPr>
            <a:r>
              <a:rPr lang="pt-PT" altLang="en-US" sz="2600" b="1" dirty="0">
                <a:ea typeface="ＭＳ Ｐゴシック" panose="020B0600070205080204" pitchFamily="34" charset="-128"/>
              </a:rPr>
              <a:t>Estrutura do tema Avaliação de Desempenho (IA-32)</a:t>
            </a:r>
          </a:p>
          <a:p>
            <a:pPr marL="952500" lvl="1" indent="-495300" eaLnBrk="1" hangingPunct="1">
              <a:buFontTx/>
              <a:buAutoNum type="arabicPeriod"/>
            </a:pPr>
            <a:endParaRPr lang="pt-PT" altLang="en-US" sz="1600" dirty="0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A avaliação de sistemas de computação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Técnicas de otimização de código (IM)</a:t>
            </a:r>
            <a:endParaRPr lang="en-US" altLang="en-US" dirty="0">
              <a:solidFill>
                <a:srgbClr val="B3B3B3"/>
              </a:solidFill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Técnicas de otimização de </a:t>
            </a:r>
            <a:r>
              <a:rPr lang="pt-PT" altLang="en-US" i="1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hardware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ea typeface="ＭＳ Ｐゴシック" panose="020B0600070205080204" pitchFamily="34" charset="-128"/>
              </a:rPr>
              <a:t>Técnicas de otimização de código (DM)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 dirty="0" err="1">
                <a:solidFill>
                  <a:srgbClr val="B3B3B3"/>
                </a:solidFill>
                <a:ea typeface="ＭＳ Ｐゴシック" panose="020B0600070205080204" pitchFamily="34" charset="-128"/>
              </a:rPr>
              <a:t>Outras</a:t>
            </a:r>
            <a:r>
              <a:rPr lang="en-US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solidFill>
                  <a:srgbClr val="B3B3B3"/>
                </a:solidFill>
                <a:ea typeface="ＭＳ Ｐゴシック" panose="020B0600070205080204" pitchFamily="34" charset="-128"/>
              </a:rPr>
              <a:t>técnicas</a:t>
            </a:r>
            <a:r>
              <a:rPr lang="en-US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solidFill>
                  <a:srgbClr val="B3B3B3"/>
                </a:solidFill>
                <a:ea typeface="ＭＳ Ｐゴシック" panose="020B0600070205080204" pitchFamily="34" charset="-128"/>
              </a:rPr>
              <a:t>otimização</a:t>
            </a:r>
            <a:endParaRPr lang="en-US" altLang="en-US" dirty="0">
              <a:solidFill>
                <a:srgbClr val="B3B3B3"/>
              </a:solidFill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 dirty="0" err="1">
                <a:solidFill>
                  <a:srgbClr val="B3B3B3"/>
                </a:solidFill>
                <a:ea typeface="ＭＳ Ｐゴシック" panose="020B0600070205080204" pitchFamily="34" charset="-128"/>
              </a:rPr>
              <a:t>Medição</a:t>
            </a:r>
            <a:r>
              <a:rPr lang="en-US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 de tempos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uiExpand="1" build="p" bldLvl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>
            <a:extLst>
              <a:ext uri="{FF2B5EF4-FFF2-40B4-BE49-F238E27FC236}">
                <a16:creationId xmlns:a16="http://schemas.microsoft.com/office/drawing/2014/main" id="{211EB8B7-9915-1445-A3BF-4796D4EE01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4500563" cy="1944688"/>
          </a:xfrm>
        </p:spPr>
        <p:txBody>
          <a:bodyPr/>
          <a:lstStyle/>
          <a:p>
            <a:pPr marL="630238" lvl="1" indent="-265113" eaLnBrk="1" hangingPunct="1"/>
            <a:r>
              <a:rPr lang="en-US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os dois produtos no interior do ciclo não dependem um do outro…</a:t>
            </a:r>
          </a:p>
          <a:p>
            <a:pPr marL="630238" lvl="1" indent="-265113" eaLnBrk="1" hangingPunct="1"/>
            <a:r>
              <a:rPr lang="en-US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e é possível encadeá-los</a:t>
            </a:r>
          </a:p>
          <a:p>
            <a:pPr marL="630238" lvl="1" indent="-265113" eaLnBrk="1" hangingPunct="1"/>
            <a:r>
              <a:rPr lang="pt-PT" altLang="en-US" sz="2200" i="1">
                <a:solidFill>
                  <a:srgbClr val="003300"/>
                </a:solidFill>
                <a:ea typeface="ＭＳ Ｐゴシック" panose="020B0600070205080204" pitchFamily="34" charset="-128"/>
              </a:rPr>
              <a:t>iteration splitting</a:t>
            </a:r>
            <a:r>
              <a:rPr lang="pt-PT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, na literatura</a:t>
            </a:r>
            <a:endParaRPr lang="en-US" altLang="en-US" sz="2200" i="1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314" name="Rectangle 4">
            <a:extLst>
              <a:ext uri="{FF2B5EF4-FFF2-40B4-BE49-F238E27FC236}">
                <a16:creationId xmlns:a16="http://schemas.microsoft.com/office/drawing/2014/main" id="{E14DA958-554F-1648-8AB7-4F7886C81B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536" y="4221163"/>
            <a:ext cx="4572000" cy="2049462"/>
          </a:xfrm>
          <a:prstGeom prst="rect">
            <a:avLst/>
          </a:prstGeom>
          <a:solidFill>
            <a:srgbClr val="99FFCC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37211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37211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37211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37211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(%eax,%edx.0,4)  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imull t.1a, %ecx.0     %ecx.1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4(%eax,%edx.0,4) 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t.1b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imull t.1b, %ebx.0     %ebx.1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iaddl $2,%edx.0        %edx.1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cmpl %esi, %edx.1      cc.1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jl-taken cc.1</a:t>
            </a:r>
          </a:p>
        </p:txBody>
      </p:sp>
      <p:sp>
        <p:nvSpPr>
          <p:cNvPr id="13315" name="Line 5">
            <a:extLst>
              <a:ext uri="{FF2B5EF4-FFF2-40B4-BE49-F238E27FC236}">
                <a16:creationId xmlns:a16="http://schemas.microsoft.com/office/drawing/2014/main" id="{81DB7A81-F993-9B46-B9AC-7F5FB2BF731B}"/>
              </a:ext>
            </a:extLst>
          </p:cNvPr>
          <p:cNvSpPr>
            <a:spLocks noChangeShapeType="1"/>
          </p:cNvSpPr>
          <p:nvPr/>
        </p:nvSpPr>
        <p:spPr bwMode="auto">
          <a:xfrm>
            <a:off x="8583488" y="2306638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13316" name="Text Box 6">
            <a:extLst>
              <a:ext uri="{FF2B5EF4-FFF2-40B4-BE49-F238E27FC236}">
                <a16:creationId xmlns:a16="http://schemas.microsoft.com/office/drawing/2014/main" id="{6BDDA9DD-413D-2D46-B68D-ADC37433E0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86613" y="4095750"/>
            <a:ext cx="777875" cy="366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Helvetica" pitchFamily="2" charset="0"/>
              </a:rPr>
              <a:t>Time</a:t>
            </a:r>
          </a:p>
        </p:txBody>
      </p:sp>
      <p:grpSp>
        <p:nvGrpSpPr>
          <p:cNvPr id="13317" name="Group 7">
            <a:extLst>
              <a:ext uri="{FF2B5EF4-FFF2-40B4-BE49-F238E27FC236}">
                <a16:creationId xmlns:a16="http://schemas.microsoft.com/office/drawing/2014/main" id="{B61549F9-662E-F349-833B-B998C3419AEC}"/>
              </a:ext>
            </a:extLst>
          </p:cNvPr>
          <p:cNvGrpSpPr>
            <a:grpSpLocks/>
          </p:cNvGrpSpPr>
          <p:nvPr/>
        </p:nvGrpSpPr>
        <p:grpSpPr bwMode="auto">
          <a:xfrm>
            <a:off x="4671640" y="1773238"/>
            <a:ext cx="3860800" cy="3962400"/>
            <a:chOff x="2736" y="576"/>
            <a:chExt cx="2432" cy="2496"/>
          </a:xfrm>
        </p:grpSpPr>
        <p:sp>
          <p:nvSpPr>
            <p:cNvPr id="13319" name="Text Box 8">
              <a:extLst>
                <a:ext uri="{FF2B5EF4-FFF2-40B4-BE49-F238E27FC236}">
                  <a16:creationId xmlns:a16="http://schemas.microsoft.com/office/drawing/2014/main" id="{6D233DDA-2E7A-A946-8AC3-D3CA5C90F0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4" y="835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13320" name="Text Box 9">
              <a:extLst>
                <a:ext uri="{FF2B5EF4-FFF2-40B4-BE49-F238E27FC236}">
                  <a16:creationId xmlns:a16="http://schemas.microsoft.com/office/drawing/2014/main" id="{D87AB187-B3ED-9E4D-97D2-E0A7FE455E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1440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%ecx.0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13321" name="Freeform 10">
              <a:extLst>
                <a:ext uri="{FF2B5EF4-FFF2-40B4-BE49-F238E27FC236}">
                  <a16:creationId xmlns:a16="http://schemas.microsoft.com/office/drawing/2014/main" id="{827A9BF2-E0BB-0C49-9AE1-4AB4D0F4F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" y="1008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13322" name="Text Box 11">
              <a:extLst>
                <a:ext uri="{FF2B5EF4-FFF2-40B4-BE49-F238E27FC236}">
                  <a16:creationId xmlns:a16="http://schemas.microsoft.com/office/drawing/2014/main" id="{F53C5069-314E-CE4C-BED1-9ADB1D2D94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1728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%ebx.0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13323" name="Freeform 12">
              <a:extLst>
                <a:ext uri="{FF2B5EF4-FFF2-40B4-BE49-F238E27FC236}">
                  <a16:creationId xmlns:a16="http://schemas.microsoft.com/office/drawing/2014/main" id="{031926A5-7C1E-BF40-A3E1-823A2A043D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" y="3024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13324" name="Freeform 13">
              <a:extLst>
                <a:ext uri="{FF2B5EF4-FFF2-40B4-BE49-F238E27FC236}">
                  <a16:creationId xmlns:a16="http://schemas.microsoft.com/office/drawing/2014/main" id="{FCC2D19F-54E2-CB4C-856F-FEE40EE006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" y="2736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grpSp>
          <p:nvGrpSpPr>
            <p:cNvPr id="13325" name="Group 14">
              <a:extLst>
                <a:ext uri="{FF2B5EF4-FFF2-40B4-BE49-F238E27FC236}">
                  <a16:creationId xmlns:a16="http://schemas.microsoft.com/office/drawing/2014/main" id="{341730F3-F5C9-F84B-B03F-16B6F955BA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76" y="576"/>
              <a:ext cx="1824" cy="2477"/>
              <a:chOff x="2976" y="576"/>
              <a:chExt cx="1824" cy="2477"/>
            </a:xfrm>
          </p:grpSpPr>
          <p:sp>
            <p:nvSpPr>
              <p:cNvPr id="13326" name="Freeform 15">
                <a:extLst>
                  <a:ext uri="{FF2B5EF4-FFF2-40B4-BE49-F238E27FC236}">
                    <a16:creationId xmlns:a16="http://schemas.microsoft.com/office/drawing/2014/main" id="{68774AF8-AB75-7244-AC1D-D7EE56BDC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1872"/>
                <a:ext cx="672" cy="96"/>
              </a:xfrm>
              <a:custGeom>
                <a:avLst/>
                <a:gdLst>
                  <a:gd name="T0" fmla="*/ 0 w 144"/>
                  <a:gd name="T1" fmla="*/ 0 h 96"/>
                  <a:gd name="T2" fmla="*/ 2147483646 w 144"/>
                  <a:gd name="T3" fmla="*/ 0 h 96"/>
                  <a:gd name="T4" fmla="*/ 2147483646 w 144"/>
                  <a:gd name="T5" fmla="*/ 96 h 96"/>
                  <a:gd name="T6" fmla="*/ 0 60000 65536"/>
                  <a:gd name="T7" fmla="*/ 0 60000 65536"/>
                  <a:gd name="T8" fmla="*/ 0 60000 65536"/>
                  <a:gd name="T9" fmla="*/ 0 w 144"/>
                  <a:gd name="T10" fmla="*/ 0 h 96"/>
                  <a:gd name="T11" fmla="*/ 144 w 144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4" h="96">
                    <a:moveTo>
                      <a:pt x="0" y="0"/>
                    </a:moveTo>
                    <a:lnTo>
                      <a:pt x="144" y="0"/>
                    </a:lnTo>
                    <a:lnTo>
                      <a:pt x="144" y="9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27" name="Text Box 16">
                <a:extLst>
                  <a:ext uri="{FF2B5EF4-FFF2-40B4-BE49-F238E27FC236}">
                    <a16:creationId xmlns:a16="http://schemas.microsoft.com/office/drawing/2014/main" id="{2172CE25-C4F8-4A41-8E0E-23670AE806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52" y="1265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cc.1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28" name="Text Box 17">
                <a:extLst>
                  <a:ext uri="{FF2B5EF4-FFF2-40B4-BE49-F238E27FC236}">
                    <a16:creationId xmlns:a16="http://schemas.microsoft.com/office/drawing/2014/main" id="{6DCCCA88-CA47-894F-A808-51F87945BD5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08" y="1534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t.1a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29" name="AutoShape 18">
                <a:extLst>
                  <a:ext uri="{FF2B5EF4-FFF2-40B4-BE49-F238E27FC236}">
                    <a16:creationId xmlns:a16="http://schemas.microsoft.com/office/drawing/2014/main" id="{553A174B-B6FF-C940-A363-794A9FC44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8" y="1680"/>
                <a:ext cx="476" cy="1008"/>
              </a:xfrm>
              <a:prstGeom prst="roundRect">
                <a:avLst>
                  <a:gd name="adj" fmla="val 18181"/>
                </a:avLst>
              </a:prstGeom>
              <a:solidFill>
                <a:srgbClr val="66FF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imull</a:t>
                </a:r>
              </a:p>
            </p:txBody>
          </p:sp>
          <p:sp>
            <p:nvSpPr>
              <p:cNvPr id="13330" name="Text Box 19">
                <a:extLst>
                  <a:ext uri="{FF2B5EF4-FFF2-40B4-BE49-F238E27FC236}">
                    <a16:creationId xmlns:a16="http://schemas.microsoft.com/office/drawing/2014/main" id="{4EE7AE07-BB21-5D4E-86A5-B2519D69A8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24" y="2592"/>
                <a:ext cx="46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%ecx.1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1" name="Freeform 20">
                <a:extLst>
                  <a:ext uri="{FF2B5EF4-FFF2-40B4-BE49-F238E27FC236}">
                    <a16:creationId xmlns:a16="http://schemas.microsoft.com/office/drawing/2014/main" id="{4A541D69-4E62-1549-80BE-B5B304D8D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8" y="2688"/>
                <a:ext cx="1344" cy="48"/>
              </a:xfrm>
              <a:custGeom>
                <a:avLst/>
                <a:gdLst>
                  <a:gd name="T0" fmla="*/ 0 w 1056"/>
                  <a:gd name="T1" fmla="*/ 0 h 48"/>
                  <a:gd name="T2" fmla="*/ 0 w 1056"/>
                  <a:gd name="T3" fmla="*/ 48 h 48"/>
                  <a:gd name="T4" fmla="*/ 81125 w 1056"/>
                  <a:gd name="T5" fmla="*/ 48 h 48"/>
                  <a:gd name="T6" fmla="*/ 0 60000 65536"/>
                  <a:gd name="T7" fmla="*/ 0 60000 65536"/>
                  <a:gd name="T8" fmla="*/ 0 60000 65536"/>
                  <a:gd name="T9" fmla="*/ 0 w 1056"/>
                  <a:gd name="T10" fmla="*/ 0 h 48"/>
                  <a:gd name="T11" fmla="*/ 1056 w 1056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6" h="48">
                    <a:moveTo>
                      <a:pt x="0" y="0"/>
                    </a:moveTo>
                    <a:lnTo>
                      <a:pt x="0" y="48"/>
                    </a:lnTo>
                    <a:lnTo>
                      <a:pt x="1056" y="4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32" name="Line 21">
                <a:extLst>
                  <a:ext uri="{FF2B5EF4-FFF2-40B4-BE49-F238E27FC236}">
                    <a16:creationId xmlns:a16="http://schemas.microsoft.com/office/drawing/2014/main" id="{D180F088-05E3-0F48-84B4-8AD800FE9E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153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33" name="AutoShape 22">
                <a:extLst>
                  <a:ext uri="{FF2B5EF4-FFF2-40B4-BE49-F238E27FC236}">
                    <a16:creationId xmlns:a16="http://schemas.microsoft.com/office/drawing/2014/main" id="{A30E5D29-B4C5-2040-AD14-BCBF63596F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816"/>
                <a:ext cx="480" cy="144"/>
              </a:xfrm>
              <a:prstGeom prst="roundRect">
                <a:avLst>
                  <a:gd name="adj" fmla="val 50000"/>
                </a:avLst>
              </a:prstGeom>
              <a:solidFill>
                <a:srgbClr val="FF99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addl</a:t>
                </a:r>
              </a:p>
            </p:txBody>
          </p:sp>
          <p:sp>
            <p:nvSpPr>
              <p:cNvPr id="13334" name="AutoShape 23">
                <a:extLst>
                  <a:ext uri="{FF2B5EF4-FFF2-40B4-BE49-F238E27FC236}">
                    <a16:creationId xmlns:a16="http://schemas.microsoft.com/office/drawing/2014/main" id="{CF534406-89FD-DA4F-8C32-D87D02E514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1104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FF99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cmpl</a:t>
                </a:r>
              </a:p>
            </p:txBody>
          </p:sp>
          <p:sp>
            <p:nvSpPr>
              <p:cNvPr id="13335" name="AutoShape 24">
                <a:extLst>
                  <a:ext uri="{FF2B5EF4-FFF2-40B4-BE49-F238E27FC236}">
                    <a16:creationId xmlns:a16="http://schemas.microsoft.com/office/drawing/2014/main" id="{F4215B6E-D091-E640-B0A8-E97E215A5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1392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FF99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jl</a:t>
                </a:r>
              </a:p>
            </p:txBody>
          </p:sp>
          <p:sp>
            <p:nvSpPr>
              <p:cNvPr id="13336" name="Line 25">
                <a:extLst>
                  <a:ext uri="{FF2B5EF4-FFF2-40B4-BE49-F238E27FC236}">
                    <a16:creationId xmlns:a16="http://schemas.microsoft.com/office/drawing/2014/main" id="{0E757298-C2F1-0242-B5DB-F793F5303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4" y="960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37" name="Line 26">
                <a:extLst>
                  <a:ext uri="{FF2B5EF4-FFF2-40B4-BE49-F238E27FC236}">
                    <a16:creationId xmlns:a16="http://schemas.microsoft.com/office/drawing/2014/main" id="{2BA66FB0-ED12-A343-9F25-92BCEBA9C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64" y="1248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38" name="Text Box 27">
                <a:extLst>
                  <a:ext uri="{FF2B5EF4-FFF2-40B4-BE49-F238E27FC236}">
                    <a16:creationId xmlns:a16="http://schemas.microsoft.com/office/drawing/2014/main" id="{B464DC4D-63DA-5343-A194-11A02EC924B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89" y="576"/>
                <a:ext cx="46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%edx.0</a:t>
                </a:r>
                <a:endParaRPr lang="en-US" altLang="en-US" sz="12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39" name="Freeform 28">
                <a:extLst>
                  <a:ext uri="{FF2B5EF4-FFF2-40B4-BE49-F238E27FC236}">
                    <a16:creationId xmlns:a16="http://schemas.microsoft.com/office/drawing/2014/main" id="{C6E1CC6F-A0AC-AC44-A1E5-9661339F6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720"/>
                <a:ext cx="1344" cy="96"/>
              </a:xfrm>
              <a:custGeom>
                <a:avLst/>
                <a:gdLst>
                  <a:gd name="T0" fmla="*/ 0 w 1008"/>
                  <a:gd name="T1" fmla="*/ 0 h 48"/>
                  <a:gd name="T2" fmla="*/ 178785 w 1008"/>
                  <a:gd name="T3" fmla="*/ 0 h 48"/>
                  <a:gd name="T4" fmla="*/ 178785 w 1008"/>
                  <a:gd name="T5" fmla="*/ 12582912 h 48"/>
                  <a:gd name="T6" fmla="*/ 0 60000 65536"/>
                  <a:gd name="T7" fmla="*/ 0 60000 65536"/>
                  <a:gd name="T8" fmla="*/ 0 60000 65536"/>
                  <a:gd name="T9" fmla="*/ 0 w 1008"/>
                  <a:gd name="T10" fmla="*/ 0 h 48"/>
                  <a:gd name="T11" fmla="*/ 1008 w 1008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08" h="48">
                    <a:moveTo>
                      <a:pt x="0" y="0"/>
                    </a:moveTo>
                    <a:lnTo>
                      <a:pt x="1008" y="0"/>
                    </a:lnTo>
                    <a:lnTo>
                      <a:pt x="1008" y="4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0" name="Line 29">
                <a:extLst>
                  <a:ext uri="{FF2B5EF4-FFF2-40B4-BE49-F238E27FC236}">
                    <a16:creationId xmlns:a16="http://schemas.microsoft.com/office/drawing/2014/main" id="{F6B2A7DB-AC3E-EB4E-A2BA-E163BDA32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720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1" name="Freeform 30">
                <a:extLst>
                  <a:ext uri="{FF2B5EF4-FFF2-40B4-BE49-F238E27FC236}">
                    <a16:creationId xmlns:a16="http://schemas.microsoft.com/office/drawing/2014/main" id="{B53F4441-4D36-7D48-B554-F388CC282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4" y="1008"/>
                <a:ext cx="288" cy="48"/>
              </a:xfrm>
              <a:custGeom>
                <a:avLst/>
                <a:gdLst>
                  <a:gd name="T0" fmla="*/ 0 w 348"/>
                  <a:gd name="T1" fmla="*/ 0 h 1"/>
                  <a:gd name="T2" fmla="*/ 12 w 348"/>
                  <a:gd name="T3" fmla="*/ 0 h 1"/>
                  <a:gd name="T4" fmla="*/ 0 60000 65536"/>
                  <a:gd name="T5" fmla="*/ 0 60000 65536"/>
                  <a:gd name="T6" fmla="*/ 0 w 348"/>
                  <a:gd name="T7" fmla="*/ 0 h 1"/>
                  <a:gd name="T8" fmla="*/ 348 w 34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48" h="1">
                    <a:moveTo>
                      <a:pt x="0" y="0"/>
                    </a:moveTo>
                    <a:lnTo>
                      <a:pt x="348" y="0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2" name="Freeform 31">
                <a:extLst>
                  <a:ext uri="{FF2B5EF4-FFF2-40B4-BE49-F238E27FC236}">
                    <a16:creationId xmlns:a16="http://schemas.microsoft.com/office/drawing/2014/main" id="{22929412-CFD5-2346-8AAA-FA943787A8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1584"/>
                <a:ext cx="144" cy="96"/>
              </a:xfrm>
              <a:custGeom>
                <a:avLst/>
                <a:gdLst>
                  <a:gd name="T0" fmla="*/ 0 w 144"/>
                  <a:gd name="T1" fmla="*/ 0 h 96"/>
                  <a:gd name="T2" fmla="*/ 144 w 144"/>
                  <a:gd name="T3" fmla="*/ 0 h 96"/>
                  <a:gd name="T4" fmla="*/ 144 w 144"/>
                  <a:gd name="T5" fmla="*/ 96 h 96"/>
                  <a:gd name="T6" fmla="*/ 0 60000 65536"/>
                  <a:gd name="T7" fmla="*/ 0 60000 65536"/>
                  <a:gd name="T8" fmla="*/ 0 60000 65536"/>
                  <a:gd name="T9" fmla="*/ 0 w 144"/>
                  <a:gd name="T10" fmla="*/ 0 h 96"/>
                  <a:gd name="T11" fmla="*/ 144 w 144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4" h="96">
                    <a:moveTo>
                      <a:pt x="0" y="0"/>
                    </a:moveTo>
                    <a:lnTo>
                      <a:pt x="144" y="0"/>
                    </a:lnTo>
                    <a:lnTo>
                      <a:pt x="144" y="9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3" name="Line 32">
                <a:extLst>
                  <a:ext uri="{FF2B5EF4-FFF2-40B4-BE49-F238E27FC236}">
                    <a16:creationId xmlns:a16="http://schemas.microsoft.com/office/drawing/2014/main" id="{2F892D65-0E03-5449-A1FA-8C7C5FA06D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976" y="1584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4" name="AutoShape 33">
                <a:extLst>
                  <a:ext uri="{FF2B5EF4-FFF2-40B4-BE49-F238E27FC236}">
                    <a16:creationId xmlns:a16="http://schemas.microsoft.com/office/drawing/2014/main" id="{F3221BF8-D542-8C45-92C0-15BFFE476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6" y="1968"/>
                <a:ext cx="476" cy="1008"/>
              </a:xfrm>
              <a:prstGeom prst="roundRect">
                <a:avLst>
                  <a:gd name="adj" fmla="val 18181"/>
                </a:avLst>
              </a:prstGeom>
              <a:solidFill>
                <a:srgbClr val="66FF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imull</a:t>
                </a:r>
              </a:p>
            </p:txBody>
          </p:sp>
          <p:sp>
            <p:nvSpPr>
              <p:cNvPr id="13345" name="Text Box 34">
                <a:extLst>
                  <a:ext uri="{FF2B5EF4-FFF2-40B4-BE49-F238E27FC236}">
                    <a16:creationId xmlns:a16="http://schemas.microsoft.com/office/drawing/2014/main" id="{13EE978B-50D6-0D46-AD1F-47D54B925D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24" y="2880"/>
                <a:ext cx="46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%ebx.1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46" name="Freeform 35">
                <a:extLst>
                  <a:ext uri="{FF2B5EF4-FFF2-40B4-BE49-F238E27FC236}">
                    <a16:creationId xmlns:a16="http://schemas.microsoft.com/office/drawing/2014/main" id="{E9EA864E-16EE-8643-ABA9-11AFA42562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6" y="2976"/>
                <a:ext cx="816" cy="48"/>
              </a:xfrm>
              <a:custGeom>
                <a:avLst/>
                <a:gdLst>
                  <a:gd name="T0" fmla="*/ 0 w 1056"/>
                  <a:gd name="T1" fmla="*/ 0 h 48"/>
                  <a:gd name="T2" fmla="*/ 0 w 1056"/>
                  <a:gd name="T3" fmla="*/ 48 h 48"/>
                  <a:gd name="T4" fmla="*/ 10 w 1056"/>
                  <a:gd name="T5" fmla="*/ 48 h 48"/>
                  <a:gd name="T6" fmla="*/ 0 60000 65536"/>
                  <a:gd name="T7" fmla="*/ 0 60000 65536"/>
                  <a:gd name="T8" fmla="*/ 0 60000 65536"/>
                  <a:gd name="T9" fmla="*/ 0 w 1056"/>
                  <a:gd name="T10" fmla="*/ 0 h 48"/>
                  <a:gd name="T11" fmla="*/ 1056 w 1056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6" h="48">
                    <a:moveTo>
                      <a:pt x="0" y="0"/>
                    </a:moveTo>
                    <a:lnTo>
                      <a:pt x="0" y="48"/>
                    </a:lnTo>
                    <a:lnTo>
                      <a:pt x="1056" y="4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7" name="Line 36">
                <a:extLst>
                  <a:ext uri="{FF2B5EF4-FFF2-40B4-BE49-F238E27FC236}">
                    <a16:creationId xmlns:a16="http://schemas.microsoft.com/office/drawing/2014/main" id="{496D3DD6-361C-BA4A-8A54-55D46B728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6" y="1824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8" name="Line 37">
                <a:extLst>
                  <a:ext uri="{FF2B5EF4-FFF2-40B4-BE49-F238E27FC236}">
                    <a16:creationId xmlns:a16="http://schemas.microsoft.com/office/drawing/2014/main" id="{22FC4648-DA8A-0942-A03D-75F7EB07E2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36" y="720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49" name="Line 38">
                <a:extLst>
                  <a:ext uri="{FF2B5EF4-FFF2-40B4-BE49-F238E27FC236}">
                    <a16:creationId xmlns:a16="http://schemas.microsoft.com/office/drawing/2014/main" id="{0DEB2B62-A5D5-504C-999C-E52C42BC47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68" y="1872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50" name="Line 39">
                <a:extLst>
                  <a:ext uri="{FF2B5EF4-FFF2-40B4-BE49-F238E27FC236}">
                    <a16:creationId xmlns:a16="http://schemas.microsoft.com/office/drawing/2014/main" id="{785465FE-C287-0B40-8990-A2E1BD7525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976" y="1872"/>
                <a:ext cx="1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51" name="Line 40">
                <a:extLst>
                  <a:ext uri="{FF2B5EF4-FFF2-40B4-BE49-F238E27FC236}">
                    <a16:creationId xmlns:a16="http://schemas.microsoft.com/office/drawing/2014/main" id="{0DA674F6-915E-0F42-8B71-B0F46A0D0A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96" y="2736"/>
                <a:ext cx="4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3352" name="Text Box 41">
                <a:extLst>
                  <a:ext uri="{FF2B5EF4-FFF2-40B4-BE49-F238E27FC236}">
                    <a16:creationId xmlns:a16="http://schemas.microsoft.com/office/drawing/2014/main" id="{B4B8B7E8-124E-7741-8308-CA5AD09E19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36" y="1822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t.1b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3" name="AutoShape 42">
                <a:extLst>
                  <a:ext uri="{FF2B5EF4-FFF2-40B4-BE49-F238E27FC236}">
                    <a16:creationId xmlns:a16="http://schemas.microsoft.com/office/drawing/2014/main" id="{422B097D-4944-7F41-9AEE-7FC38D53A6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8" y="816"/>
                <a:ext cx="476" cy="720"/>
              </a:xfrm>
              <a:prstGeom prst="roundRect">
                <a:avLst>
                  <a:gd name="adj" fmla="val 18181"/>
                </a:avLst>
              </a:prstGeom>
              <a:solidFill>
                <a:srgbClr val="66FF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load</a:t>
                </a:r>
              </a:p>
            </p:txBody>
          </p:sp>
          <p:sp>
            <p:nvSpPr>
              <p:cNvPr id="13354" name="AutoShape 43">
                <a:extLst>
                  <a:ext uri="{FF2B5EF4-FFF2-40B4-BE49-F238E27FC236}">
                    <a16:creationId xmlns:a16="http://schemas.microsoft.com/office/drawing/2014/main" id="{F8150183-AEA7-114C-AA72-ABE7DD90F0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0" y="1104"/>
                <a:ext cx="476" cy="720"/>
              </a:xfrm>
              <a:prstGeom prst="roundRect">
                <a:avLst>
                  <a:gd name="adj" fmla="val 18181"/>
                </a:avLst>
              </a:prstGeom>
              <a:solidFill>
                <a:srgbClr val="66FF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load</a:t>
                </a:r>
              </a:p>
            </p:txBody>
          </p:sp>
        </p:grpSp>
      </p:grpSp>
      <p:sp>
        <p:nvSpPr>
          <p:cNvPr id="13318" name="Rectangle 45">
            <a:extLst>
              <a:ext uri="{FF2B5EF4-FFF2-40B4-BE49-F238E27FC236}">
                <a16:creationId xmlns:a16="http://schemas.microsoft.com/office/drawing/2014/main" id="{19652480-CC2B-B54A-A5BB-C8D283007D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333375"/>
            <a:ext cx="8302377" cy="792163"/>
          </a:xfrm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 loop unroll com paralelismo </a:t>
            </a:r>
            <a:r>
              <a:rPr lang="en-US" altLang="en-US" b="0">
                <a:ea typeface="ＭＳ Ｐゴシック" panose="020B0600070205080204" pitchFamily="34" charset="-128"/>
              </a:rPr>
              <a:t>(2)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3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3" name="Picture 3">
            <a:extLst>
              <a:ext uri="{FF2B5EF4-FFF2-40B4-BE49-F238E27FC236}">
                <a16:creationId xmlns:a16="http://schemas.microsoft.com/office/drawing/2014/main" id="{075F5A7E-4646-D943-AF66-33947754E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645" y="1052810"/>
            <a:ext cx="7075488" cy="5775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64" name="Rectangle 4">
            <a:extLst>
              <a:ext uri="{FF2B5EF4-FFF2-40B4-BE49-F238E27FC236}">
                <a16:creationId xmlns:a16="http://schemas.microsoft.com/office/drawing/2014/main" id="{1EAA7E53-121E-0144-B89C-38E1C80658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4725119"/>
            <a:ext cx="4267200" cy="1800225"/>
          </a:xfrm>
          <a:solidFill>
            <a:schemeClr val="bg1"/>
          </a:solidFill>
        </p:spPr>
        <p:txBody>
          <a:bodyPr/>
          <a:lstStyle/>
          <a:p>
            <a:pPr marL="185738" indent="-185738" eaLnBrk="1" hangingPunct="1">
              <a:lnSpc>
                <a:spcPct val="90000"/>
              </a:lnSpc>
              <a:buFontTx/>
              <a:buNone/>
            </a:pP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6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Desempenho</a:t>
            </a:r>
            <a:r>
              <a:rPr lang="en-US" altLang="en-US" sz="26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6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estimado</a:t>
            </a:r>
            <a:endParaRPr lang="en-US" altLang="en-US" sz="26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630238" lvl="1" indent="-265113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mantém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-se o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multiplicador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ocupado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com 2 op</a:t>
            </a:r>
            <a:r>
              <a:rPr lang="ja-JP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’</a:t>
            </a:r>
            <a:r>
              <a:rPr lang="en-US" altLang="ja-JP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s </a:t>
            </a:r>
            <a:r>
              <a:rPr lang="en-US" altLang="ja-JP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ja-JP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ja-JP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simultâneo</a:t>
            </a:r>
            <a:endParaRPr lang="en-US" altLang="ja-JP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630238" lvl="1" indent="-265113" eaLnBrk="1" hangingPunct="1">
              <a:lnSpc>
                <a:spcPct val="90000"/>
              </a:lnSpc>
            </a:pP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CPE: 2.0</a:t>
            </a:r>
          </a:p>
          <a:p>
            <a:pPr marL="630238" lvl="1" indent="-265113" eaLnBrk="1" hangingPunct="1">
              <a:lnSpc>
                <a:spcPct val="90000"/>
              </a:lnSpc>
            </a:pPr>
            <a:endParaRPr lang="en-US" altLang="en-US" sz="2200" b="1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4339" name="Rectangle 6">
            <a:extLst>
              <a:ext uri="{FF2B5EF4-FFF2-40B4-BE49-F238E27FC236}">
                <a16:creationId xmlns:a16="http://schemas.microsoft.com/office/drawing/2014/main" id="{D2C592AD-843B-CF49-9D04-C17BABF8C4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792162"/>
          </a:xfrm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 loop unroll com paralelismo </a:t>
            </a:r>
            <a:r>
              <a:rPr lang="en-US" altLang="en-US" b="0">
                <a:ea typeface="ＭＳ Ｐゴシック" panose="020B0600070205080204" pitchFamily="34" charset="-128"/>
              </a:rPr>
              <a:t>(3)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456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45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45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64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5587" name="Object 2">
            <a:extLst>
              <a:ext uri="{FF2B5EF4-FFF2-40B4-BE49-F238E27FC236}">
                <a16:creationId xmlns:a16="http://schemas.microsoft.com/office/drawing/2014/main" id="{87EA018D-6229-4847-BDC0-E61EF6A79198}"/>
              </a:ext>
            </a:extLst>
          </p:cNvPr>
          <p:cNvGraphicFramePr>
            <a:graphicFrameLocks noGrp="1" noChangeAspect="1"/>
          </p:cNvGraphicFramePr>
          <p:nvPr>
            <p:ph type="tbl" idx="1"/>
          </p:nvPr>
        </p:nvGraphicFramePr>
        <p:xfrm>
          <a:off x="755650" y="1843088"/>
          <a:ext cx="7689850" cy="394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" name="Document" r:id="rId3" imgW="8242300" imgH="4229100" progId="Word.Document.8">
                  <p:embed/>
                </p:oleObj>
              </mc:Choice>
              <mc:Fallback>
                <p:oleObj name="Document" r:id="rId3" imgW="8242300" imgH="42291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843088"/>
                        <a:ext cx="7689850" cy="394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Rectangle 6">
            <a:extLst>
              <a:ext uri="{FF2B5EF4-FFF2-40B4-BE49-F238E27FC236}">
                <a16:creationId xmlns:a16="http://schemas.microsoft.com/office/drawing/2014/main" id="{57DE8251-507A-7D46-8F8D-3D7F017948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 código: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análise comparativa de </a:t>
            </a:r>
            <a:r>
              <a:rPr lang="en-US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</a:t>
            </a:r>
            <a:endParaRPr lang="en-US" altLang="en-US" b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>
            <a:extLst>
              <a:ext uri="{FF2B5EF4-FFF2-40B4-BE49-F238E27FC236}">
                <a16:creationId xmlns:a16="http://schemas.microsoft.com/office/drawing/2014/main" id="{F79EBAE1-56E0-C04C-B720-19750EECC6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675688" cy="5040312"/>
          </a:xfrm>
        </p:spPr>
        <p:txBody>
          <a:bodyPr/>
          <a:lstStyle/>
          <a:p>
            <a:pPr eaLnBrk="1" hangingPunct="1"/>
            <a:r>
              <a:rPr lang="en-US" altLang="en-US" sz="2600">
                <a:solidFill>
                  <a:srgbClr val="800000"/>
                </a:solidFill>
                <a:ea typeface="ＭＳ Ｐゴシック" panose="020B0600070205080204" pitchFamily="34" charset="-128"/>
              </a:rPr>
              <a:t>Precisa de muitos registos!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014247"/>
                </a:solidFill>
                <a:ea typeface="ＭＳ Ｐゴシック" panose="020B0600070205080204" pitchFamily="34" charset="-128"/>
              </a:rPr>
              <a:t>para guardar somas/produtos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663300"/>
                </a:solidFill>
                <a:ea typeface="ＭＳ Ｐゴシック" panose="020B0600070205080204" pitchFamily="34" charset="-128"/>
              </a:rPr>
              <a:t>apenas 6 registos (p/ inteiros) disponíveis no IA-32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>
                <a:solidFill>
                  <a:srgbClr val="663300"/>
                </a:solidFill>
                <a:ea typeface="ＭＳ Ｐゴシック" panose="020B0600070205080204" pitchFamily="34" charset="-128"/>
              </a:rPr>
              <a:t>tb usados como apontadores, controlo de ciclos, …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333300"/>
                </a:solidFill>
                <a:ea typeface="ＭＳ Ｐゴシック" panose="020B0600070205080204" pitchFamily="34" charset="-128"/>
              </a:rPr>
              <a:t>8 registos de fp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660033"/>
                </a:solidFill>
                <a:ea typeface="ＭＳ Ｐゴシック" panose="020B0600070205080204" pitchFamily="34" charset="-128"/>
              </a:rPr>
              <a:t>quando os registos são insuficientes, temp's vão para a </a:t>
            </a:r>
            <a:r>
              <a:rPr lang="en-US" altLang="en-US" sz="2200" i="1">
                <a:solidFill>
                  <a:srgbClr val="660033"/>
                </a:solidFill>
                <a:ea typeface="ＭＳ Ｐゴシック" panose="020B0600070205080204" pitchFamily="34" charset="-128"/>
              </a:rPr>
              <a:t>stack</a:t>
            </a:r>
          </a:p>
          <a:p>
            <a:pPr lvl="2" eaLnBrk="1" hangingPunct="1">
              <a:lnSpc>
                <a:spcPct val="75000"/>
              </a:lnSpc>
              <a:spcBef>
                <a:spcPct val="10000"/>
              </a:spcBef>
            </a:pPr>
            <a:r>
              <a:rPr lang="en-US" altLang="en-US" sz="2000">
                <a:solidFill>
                  <a:srgbClr val="660033"/>
                </a:solidFill>
                <a:ea typeface="ＭＳ Ｐゴシック" panose="020B0600070205080204" pitchFamily="34" charset="-128"/>
              </a:rPr>
              <a:t>elimina ganhos de desempenho </a:t>
            </a:r>
            <a:br>
              <a:rPr lang="en-US" altLang="en-US" sz="2000">
                <a:solidFill>
                  <a:srgbClr val="660033"/>
                </a:solidFill>
                <a:ea typeface="ＭＳ Ｐゴシック" panose="020B0600070205080204" pitchFamily="34" charset="-128"/>
              </a:rPr>
            </a:br>
            <a:r>
              <a:rPr lang="en-US" altLang="en-US" sz="2000">
                <a:solidFill>
                  <a:srgbClr val="660033"/>
                </a:solidFill>
                <a:ea typeface="ＭＳ Ｐゴシック" panose="020B0600070205080204" pitchFamily="34" charset="-128"/>
              </a:rPr>
              <a:t>(ver </a:t>
            </a:r>
            <a:r>
              <a:rPr lang="en-US" altLang="en-US" sz="2000" i="1">
                <a:solidFill>
                  <a:srgbClr val="660033"/>
                </a:solidFill>
                <a:ea typeface="ＭＳ Ｐゴシック" panose="020B0600070205080204" pitchFamily="34" charset="-128"/>
              </a:rPr>
              <a:t>assembly</a:t>
            </a:r>
            <a:r>
              <a:rPr lang="en-US" altLang="en-US" sz="2000">
                <a:solidFill>
                  <a:srgbClr val="660033"/>
                </a:solidFill>
                <a:ea typeface="ＭＳ Ｐゴシック" panose="020B0600070205080204" pitchFamily="34" charset="-128"/>
              </a:rPr>
              <a:t> em produto inteiro com </a:t>
            </a:r>
            <a:r>
              <a:rPr lang="en-US" altLang="en-US" sz="2000" i="1">
                <a:solidFill>
                  <a:srgbClr val="660033"/>
                </a:solidFill>
                <a:ea typeface="ＭＳ Ｐゴシック" panose="020B0600070205080204" pitchFamily="34" charset="-128"/>
              </a:rPr>
              <a:t>unroll</a:t>
            </a:r>
            <a:r>
              <a:rPr lang="en-US" altLang="en-US" sz="2000">
                <a:solidFill>
                  <a:srgbClr val="660033"/>
                </a:solidFill>
                <a:ea typeface="ＭＳ Ｐゴシック" panose="020B0600070205080204" pitchFamily="34" charset="-128"/>
              </a:rPr>
              <a:t> 8x e paralelismo 8x)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003300"/>
                </a:solidFill>
                <a:ea typeface="ＭＳ Ｐゴシック" panose="020B0600070205080204" pitchFamily="34" charset="-128"/>
              </a:rPr>
              <a:t>re-nomeação de registos não chega</a:t>
            </a:r>
          </a:p>
          <a:p>
            <a:pPr lvl="2" eaLnBrk="1" hangingPunct="1">
              <a:lnSpc>
                <a:spcPct val="75000"/>
              </a:lnSpc>
              <a:spcBef>
                <a:spcPct val="15000"/>
              </a:spcBef>
            </a:pPr>
            <a:r>
              <a:rPr lang="en-US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não é possível referenciar mais operandos que aqueles que o </a:t>
            </a:r>
            <a:r>
              <a:rPr lang="en-US" altLang="en-US" sz="2000" i="1">
                <a:solidFill>
                  <a:srgbClr val="003300"/>
                </a:solidFill>
                <a:ea typeface="ＭＳ Ｐゴシック" panose="020B0600070205080204" pitchFamily="34" charset="-128"/>
              </a:rPr>
              <a:t>instruction set</a:t>
            </a:r>
            <a:r>
              <a:rPr lang="en-US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 permite</a:t>
            </a:r>
          </a:p>
          <a:p>
            <a:pPr lvl="2" eaLnBrk="1" hangingPunct="1">
              <a:lnSpc>
                <a:spcPct val="75000"/>
              </a:lnSpc>
              <a:spcBef>
                <a:spcPct val="15000"/>
              </a:spcBef>
            </a:pPr>
            <a:r>
              <a:rPr lang="en-US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… principal inconveniente do </a:t>
            </a:r>
            <a:r>
              <a:rPr lang="en-US" altLang="en-US" sz="2000" i="1">
                <a:solidFill>
                  <a:srgbClr val="003300"/>
                </a:solidFill>
                <a:ea typeface="ＭＳ Ｐゴシック" panose="020B0600070205080204" pitchFamily="34" charset="-128"/>
              </a:rPr>
              <a:t>instruction set</a:t>
            </a:r>
            <a:r>
              <a:rPr lang="en-US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 do IA-32 </a:t>
            </a:r>
          </a:p>
          <a:p>
            <a:pPr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en-US" sz="2600">
                <a:solidFill>
                  <a:srgbClr val="800000"/>
                </a:solidFill>
                <a:ea typeface="ＭＳ Ｐゴシック" panose="020B0600070205080204" pitchFamily="34" charset="-128"/>
              </a:rPr>
              <a:t>Operações a paralelizar têm de ser associativas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014247"/>
                </a:solidFill>
                <a:ea typeface="ＭＳ Ｐゴシック" panose="020B0600070205080204" pitchFamily="34" charset="-128"/>
              </a:rPr>
              <a:t>a soma e multipl de fp num computador não é associativa!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>
                <a:solidFill>
                  <a:srgbClr val="663300"/>
                </a:solidFill>
                <a:ea typeface="ＭＳ Ｐゴシック" panose="020B0600070205080204" pitchFamily="34" charset="-128"/>
              </a:rPr>
              <a:t>(3.14+1e20)-1e20  nem sempre é igual a 3.14+(1e20-1e20)…</a:t>
            </a:r>
            <a:endParaRPr lang="en-US" altLang="en-US" sz="200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6386" name="Rectangle 5">
            <a:extLst>
              <a:ext uri="{FF2B5EF4-FFF2-40B4-BE49-F238E27FC236}">
                <a16:creationId xmlns:a16="http://schemas.microsoft.com/office/drawing/2014/main" id="{1F8419F8-1A2B-F242-8159-5021FF37EF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Otimização de código: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limitações do paralelismo ao nível da instrução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6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6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6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6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66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66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966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66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66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66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966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66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66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1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>
            <a:extLst>
              <a:ext uri="{FF2B5EF4-FFF2-40B4-BE49-F238E27FC236}">
                <a16:creationId xmlns:a16="http://schemas.microsoft.com/office/drawing/2014/main" id="{2C0A06AB-0EF7-3A4E-AF75-9A9BC80436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4535488" cy="4537075"/>
          </a:xfrm>
        </p:spPr>
        <p:txBody>
          <a:bodyPr/>
          <a:lstStyle/>
          <a:p>
            <a:pPr marL="261938" indent="-261938" eaLnBrk="1" hangingPunct="1"/>
            <a:r>
              <a:rPr lang="en-US" altLang="en-US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</a:t>
            </a:r>
          </a:p>
          <a:p>
            <a:pPr marL="711200" lvl="1" indent="-269875" eaLnBrk="1" hangingPunct="1"/>
            <a:r>
              <a:rPr lang="pt-PT" altLang="en-US" sz="2400">
                <a:solidFill>
                  <a:srgbClr val="014247"/>
                </a:solidFill>
                <a:ea typeface="ＭＳ Ｐゴシック" panose="020B0600070205080204" pitchFamily="34" charset="-128"/>
              </a:rPr>
              <a:t>produto de inteiros</a:t>
            </a:r>
            <a:endParaRPr lang="en-US" altLang="en-US" sz="240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marL="711200" lvl="1" indent="-269875" eaLnBrk="1" hangingPunct="1"/>
            <a:r>
              <a:rPr lang="en-US" altLang="en-US" sz="2400" i="1">
                <a:solidFill>
                  <a:srgbClr val="014247"/>
                </a:solidFill>
                <a:ea typeface="ＭＳ Ｐゴシック" panose="020B0600070205080204" pitchFamily="34" charset="-128"/>
              </a:rPr>
              <a:t>unroll</a:t>
            </a:r>
            <a:r>
              <a:rPr lang="en-US" altLang="en-US" sz="2400">
                <a:solidFill>
                  <a:srgbClr val="014247"/>
                </a:solidFill>
                <a:ea typeface="ＭＳ Ｐゴシック" panose="020B0600070205080204" pitchFamily="34" charset="-128"/>
              </a:rPr>
              <a:t> 8x e paralelismo 8x</a:t>
            </a:r>
          </a:p>
          <a:p>
            <a:pPr marL="711200" lvl="1" indent="-269875" eaLnBrk="1" hangingPunct="1"/>
            <a:r>
              <a:rPr lang="en-US" altLang="en-US" sz="2400">
                <a:solidFill>
                  <a:srgbClr val="014247"/>
                </a:solidFill>
                <a:ea typeface="ＭＳ Ｐゴシック" panose="020B0600070205080204" pitchFamily="34" charset="-128"/>
              </a:rPr>
              <a:t>7 variáveis locais partilham 1 registo (</a:t>
            </a:r>
            <a:r>
              <a:rPr lang="en-US" altLang="en-US" sz="2400" b="1">
                <a:solidFill>
                  <a:srgbClr val="014247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%edi</a:t>
            </a:r>
            <a:r>
              <a:rPr lang="en-US" altLang="en-US" sz="2400">
                <a:solidFill>
                  <a:srgbClr val="014247"/>
                </a:solidFill>
                <a:ea typeface="ＭＳ Ｐゴシック" panose="020B0600070205080204" pitchFamily="34" charset="-128"/>
              </a:rPr>
              <a:t>)</a:t>
            </a:r>
            <a:endParaRPr lang="en-US" altLang="en-US" sz="2400" b="1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marL="987425" lvl="2" indent="-96838" eaLnBrk="1" hangingPunct="1"/>
            <a:r>
              <a:rPr lang="en-US" altLang="en-US" sz="2200">
                <a:solidFill>
                  <a:srgbClr val="014247"/>
                </a:solidFill>
                <a:ea typeface="ＭＳ Ｐゴシック" panose="020B0600070205080204" pitchFamily="34" charset="-128"/>
              </a:rPr>
              <a:t>observar os acessos à </a:t>
            </a:r>
            <a:r>
              <a:rPr lang="en-US" altLang="en-US" sz="2200" i="1">
                <a:solidFill>
                  <a:srgbClr val="014247"/>
                </a:solidFill>
                <a:ea typeface="ＭＳ Ｐゴシック" panose="020B0600070205080204" pitchFamily="34" charset="-128"/>
              </a:rPr>
              <a:t>stack</a:t>
            </a:r>
            <a:endParaRPr lang="en-US" altLang="en-US" sz="220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marL="987425" lvl="2" indent="-96838" eaLnBrk="1" hangingPunct="1"/>
            <a:r>
              <a:rPr lang="pt-PT" altLang="en-US" sz="2200">
                <a:solidFill>
                  <a:srgbClr val="014247"/>
                </a:solidFill>
                <a:ea typeface="ＭＳ Ｐゴシック" panose="020B0600070205080204" pitchFamily="34" charset="-128"/>
              </a:rPr>
              <a:t>melhoria desempenho é comprometida...</a:t>
            </a:r>
          </a:p>
          <a:p>
            <a:pPr marL="987425" lvl="2" indent="-96838" eaLnBrk="1" hangingPunct="1"/>
            <a:r>
              <a:rPr lang="pt-PT" altLang="en-US" sz="220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i="1">
                <a:solidFill>
                  <a:srgbClr val="014247"/>
                </a:solidFill>
                <a:ea typeface="ＭＳ Ｐゴシック" panose="020B0600070205080204" pitchFamily="34" charset="-128"/>
              </a:rPr>
              <a:t>register spilling </a:t>
            </a:r>
            <a:r>
              <a:rPr lang="pt-PT" altLang="en-US" sz="2200">
                <a:solidFill>
                  <a:srgbClr val="014247"/>
                </a:solidFill>
                <a:ea typeface="ＭＳ Ｐゴシック" panose="020B0600070205080204" pitchFamily="34" charset="-128"/>
              </a:rPr>
              <a:t>na literatura</a:t>
            </a:r>
            <a:endParaRPr lang="en-US" altLang="en-US" sz="2200">
              <a:solidFill>
                <a:srgbClr val="014247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97636" name="Rectangle 4">
            <a:extLst>
              <a:ext uri="{FF2B5EF4-FFF2-40B4-BE49-F238E27FC236}">
                <a16:creationId xmlns:a16="http://schemas.microsoft.com/office/drawing/2014/main" id="{61391B7A-0108-914E-B051-4E6A43BD75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1620986"/>
            <a:ext cx="3498850" cy="4832350"/>
          </a:xfrm>
          <a:prstGeom prst="rect">
            <a:avLst/>
          </a:prstGeom>
          <a:solidFill>
            <a:srgbClr val="CCFFCC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6858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tabLst>
                <a:tab pos="6858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6858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6858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6858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6858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.L165: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imull</a:t>
            </a:r>
            <a:r>
              <a:rPr lang="en-US" altLang="en-US" sz="1800" b="1" dirty="0">
                <a:latin typeface="Courier New" panose="02070309020205020404" pitchFamily="49" charset="0"/>
              </a:rPr>
              <a:t> (%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800" b="1" dirty="0">
                <a:latin typeface="Courier New" panose="02070309020205020404" pitchFamily="49" charset="0"/>
              </a:rPr>
              <a:t>),%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ecx</a:t>
            </a:r>
            <a:endParaRPr lang="en-US" altLang="en-US" sz="1800" b="1" dirty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CC0000"/>
                </a:solidFill>
                <a:latin typeface="Courier New" panose="02070309020205020404" pitchFamily="49" charset="0"/>
              </a:rPr>
              <a:t> -4(%</a:t>
            </a:r>
            <a:r>
              <a:rPr lang="en-US" altLang="en-US" sz="1800" b="1" i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CC0000"/>
                </a:solidFill>
                <a:latin typeface="Courier New" panose="02070309020205020404" pitchFamily="49" charset="0"/>
              </a:rPr>
              <a:t>),%</a:t>
            </a:r>
            <a:r>
              <a:rPr lang="en-US" altLang="en-US" sz="1800" b="1" i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edi</a:t>
            </a:r>
            <a:endParaRPr lang="en-US" altLang="en-US" sz="1800" b="1" i="1" dirty="0">
              <a:solidFill>
                <a:srgbClr val="CC0000"/>
              </a:solidFill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imull</a:t>
            </a:r>
            <a:r>
              <a:rPr lang="en-US" altLang="en-US" sz="1800" b="1" dirty="0">
                <a:latin typeface="Courier New" panose="02070309020205020404" pitchFamily="49" charset="0"/>
              </a:rPr>
              <a:t> 4(%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800" b="1" dirty="0">
                <a:latin typeface="Courier New" panose="02070309020205020404" pitchFamily="49" charset="0"/>
              </a:rPr>
              <a:t>),%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edi</a:t>
            </a:r>
            <a:endParaRPr lang="en-US" altLang="en-US" sz="1800" b="1" dirty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CC0000"/>
                </a:solidFill>
                <a:latin typeface="Courier New" panose="02070309020205020404" pitchFamily="49" charset="0"/>
              </a:rPr>
              <a:t> %edi,-4(%</a:t>
            </a:r>
            <a:r>
              <a:rPr lang="en-US" altLang="en-US" sz="1800" b="1" i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CC0000"/>
                </a:solidFill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00660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006600"/>
                </a:solidFill>
                <a:latin typeface="Courier New" panose="02070309020205020404" pitchFamily="49" charset="0"/>
              </a:rPr>
              <a:t> -8(%</a:t>
            </a:r>
            <a:r>
              <a:rPr lang="en-US" altLang="en-US" sz="1800" b="1" i="1" dirty="0" err="1">
                <a:solidFill>
                  <a:srgbClr val="00660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006600"/>
                </a:solidFill>
                <a:latin typeface="Courier New" panose="02070309020205020404" pitchFamily="49" charset="0"/>
              </a:rPr>
              <a:t>),%</a:t>
            </a:r>
            <a:r>
              <a:rPr lang="en-US" altLang="en-US" sz="1800" b="1" i="1" dirty="0" err="1">
                <a:solidFill>
                  <a:srgbClr val="006600"/>
                </a:solidFill>
                <a:latin typeface="Courier New" panose="02070309020205020404" pitchFamily="49" charset="0"/>
              </a:rPr>
              <a:t>edi</a:t>
            </a:r>
            <a:endParaRPr lang="en-US" altLang="en-US" sz="1800" b="1" i="1" dirty="0">
              <a:solidFill>
                <a:srgbClr val="006600"/>
              </a:solidFill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006600"/>
                </a:solidFill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imull</a:t>
            </a:r>
            <a:r>
              <a:rPr lang="en-US" altLang="en-US" sz="1800" b="1" dirty="0">
                <a:latin typeface="Courier New" panose="02070309020205020404" pitchFamily="49" charset="0"/>
              </a:rPr>
              <a:t> 8(%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800" b="1" dirty="0">
                <a:latin typeface="Courier New" panose="02070309020205020404" pitchFamily="49" charset="0"/>
              </a:rPr>
              <a:t>),%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edi</a:t>
            </a:r>
            <a:endParaRPr lang="en-US" altLang="en-US" sz="1800" b="1" dirty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00660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006600"/>
                </a:solidFill>
                <a:latin typeface="Courier New" panose="02070309020205020404" pitchFamily="49" charset="0"/>
              </a:rPr>
              <a:t> %edi,-8(%</a:t>
            </a:r>
            <a:r>
              <a:rPr lang="en-US" altLang="en-US" sz="1800" b="1" i="1" dirty="0" err="1">
                <a:solidFill>
                  <a:srgbClr val="00660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006600"/>
                </a:solidFill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solidFill>
                  <a:srgbClr val="006600"/>
                </a:solidFill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60006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600060"/>
                </a:solidFill>
                <a:latin typeface="Courier New" panose="02070309020205020404" pitchFamily="49" charset="0"/>
              </a:rPr>
              <a:t> -12(%</a:t>
            </a:r>
            <a:r>
              <a:rPr lang="en-US" altLang="en-US" sz="1800" b="1" i="1" dirty="0" err="1">
                <a:solidFill>
                  <a:srgbClr val="60006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600060"/>
                </a:solidFill>
                <a:latin typeface="Courier New" panose="02070309020205020404" pitchFamily="49" charset="0"/>
              </a:rPr>
              <a:t>),%</a:t>
            </a:r>
            <a:r>
              <a:rPr lang="en-US" altLang="en-US" sz="1800" b="1" i="1" dirty="0" err="1">
                <a:solidFill>
                  <a:srgbClr val="600060"/>
                </a:solidFill>
                <a:latin typeface="Courier New" panose="02070309020205020404" pitchFamily="49" charset="0"/>
              </a:rPr>
              <a:t>edi</a:t>
            </a:r>
            <a:endParaRPr lang="en-US" altLang="en-US" sz="1800" b="1" i="1" dirty="0">
              <a:solidFill>
                <a:srgbClr val="600060"/>
              </a:solidFill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600060"/>
                </a:solidFill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imull</a:t>
            </a:r>
            <a:r>
              <a:rPr lang="en-US" altLang="en-US" sz="1800" b="1" dirty="0">
                <a:latin typeface="Courier New" panose="02070309020205020404" pitchFamily="49" charset="0"/>
              </a:rPr>
              <a:t> 12(%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800" b="1" dirty="0">
                <a:latin typeface="Courier New" panose="02070309020205020404" pitchFamily="49" charset="0"/>
              </a:rPr>
              <a:t>),%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edi</a:t>
            </a:r>
            <a:endParaRPr lang="en-US" altLang="en-US" sz="1800" b="1" dirty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60006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600060"/>
                </a:solidFill>
                <a:latin typeface="Courier New" panose="02070309020205020404" pitchFamily="49" charset="0"/>
              </a:rPr>
              <a:t> %edi,-12(%</a:t>
            </a:r>
            <a:r>
              <a:rPr lang="en-US" altLang="en-US" sz="1800" b="1" i="1" dirty="0" err="1">
                <a:solidFill>
                  <a:srgbClr val="60006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600060"/>
                </a:solidFill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solidFill>
                  <a:srgbClr val="600060"/>
                </a:solidFill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66330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663300"/>
                </a:solidFill>
                <a:latin typeface="Courier New" panose="02070309020205020404" pitchFamily="49" charset="0"/>
              </a:rPr>
              <a:t> -16(%</a:t>
            </a:r>
            <a:r>
              <a:rPr lang="en-US" altLang="en-US" sz="1800" b="1" i="1" dirty="0" err="1">
                <a:solidFill>
                  <a:srgbClr val="66330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663300"/>
                </a:solidFill>
                <a:latin typeface="Courier New" panose="02070309020205020404" pitchFamily="49" charset="0"/>
              </a:rPr>
              <a:t>),%</a:t>
            </a:r>
            <a:r>
              <a:rPr lang="en-US" altLang="en-US" sz="1800" b="1" i="1" dirty="0" err="1">
                <a:solidFill>
                  <a:srgbClr val="663300"/>
                </a:solidFill>
                <a:latin typeface="Courier New" panose="02070309020205020404" pitchFamily="49" charset="0"/>
              </a:rPr>
              <a:t>edi</a:t>
            </a:r>
            <a:endParaRPr lang="en-US" altLang="en-US" sz="1800" b="1" i="1" dirty="0">
              <a:solidFill>
                <a:srgbClr val="663300"/>
              </a:solidFill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663300"/>
                </a:solidFill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imull</a:t>
            </a:r>
            <a:r>
              <a:rPr lang="en-US" altLang="en-US" sz="1800" b="1" dirty="0">
                <a:latin typeface="Courier New" panose="02070309020205020404" pitchFamily="49" charset="0"/>
              </a:rPr>
              <a:t> 16(%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800" b="1" dirty="0">
                <a:latin typeface="Courier New" panose="02070309020205020404" pitchFamily="49" charset="0"/>
              </a:rPr>
              <a:t>),%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edi</a:t>
            </a:r>
            <a:endParaRPr lang="en-US" altLang="en-US" sz="1800" b="1" dirty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	</a:t>
            </a:r>
            <a:r>
              <a:rPr lang="en-US" altLang="en-US" sz="1800" b="1" i="1" dirty="0" err="1">
                <a:solidFill>
                  <a:srgbClr val="663300"/>
                </a:solidFill>
                <a:latin typeface="Courier New" panose="02070309020205020404" pitchFamily="49" charset="0"/>
              </a:rPr>
              <a:t>movl</a:t>
            </a:r>
            <a:r>
              <a:rPr lang="en-US" altLang="en-US" sz="1800" b="1" i="1" dirty="0">
                <a:solidFill>
                  <a:srgbClr val="663300"/>
                </a:solidFill>
                <a:latin typeface="Courier New" panose="02070309020205020404" pitchFamily="49" charset="0"/>
              </a:rPr>
              <a:t> %edi,-16(%</a:t>
            </a:r>
            <a:r>
              <a:rPr lang="en-US" altLang="en-US" sz="1800" b="1" i="1" dirty="0" err="1">
                <a:solidFill>
                  <a:srgbClr val="663300"/>
                </a:solidFill>
                <a:latin typeface="Courier New" panose="02070309020205020404" pitchFamily="49" charset="0"/>
              </a:rPr>
              <a:t>ebp</a:t>
            </a:r>
            <a:r>
              <a:rPr lang="en-US" altLang="en-US" sz="1800" b="1" i="1" dirty="0">
                <a:solidFill>
                  <a:srgbClr val="663300"/>
                </a:solidFill>
                <a:latin typeface="Courier New" panose="02070309020205020404" pitchFamily="49" charset="0"/>
              </a:rPr>
              <a:t>)</a:t>
            </a:r>
          </a:p>
          <a:p>
            <a:pPr lvl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…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addl</a:t>
            </a:r>
            <a:r>
              <a:rPr lang="en-US" altLang="en-US" sz="1800" b="1" dirty="0">
                <a:latin typeface="Courier New" panose="02070309020205020404" pitchFamily="49" charset="0"/>
              </a:rPr>
              <a:t> $32,%eax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addl</a:t>
            </a:r>
            <a:r>
              <a:rPr lang="en-US" altLang="en-US" sz="1800" b="1" dirty="0">
                <a:latin typeface="Courier New" panose="02070309020205020404" pitchFamily="49" charset="0"/>
              </a:rPr>
              <a:t> $8,%edx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cmpl</a:t>
            </a:r>
            <a:r>
              <a:rPr lang="en-US" altLang="en-US" sz="1800" b="1" dirty="0">
                <a:latin typeface="Courier New" panose="02070309020205020404" pitchFamily="49" charset="0"/>
              </a:rPr>
              <a:t> -32(%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ebp</a:t>
            </a:r>
            <a:r>
              <a:rPr lang="en-US" altLang="en-US" sz="1800" b="1" dirty="0">
                <a:latin typeface="Courier New" panose="02070309020205020404" pitchFamily="49" charset="0"/>
              </a:rPr>
              <a:t>),%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edx</a:t>
            </a:r>
            <a:endParaRPr lang="en-US" altLang="en-US" sz="1800" b="1" dirty="0">
              <a:latin typeface="Courier New" panose="02070309020205020404" pitchFamily="49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	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jl</a:t>
            </a:r>
            <a:r>
              <a:rPr lang="en-US" altLang="en-US" sz="1800" b="1" dirty="0">
                <a:latin typeface="Courier New" panose="02070309020205020404" pitchFamily="49" charset="0"/>
              </a:rPr>
              <a:t> .L165</a:t>
            </a:r>
          </a:p>
        </p:txBody>
      </p:sp>
      <p:sp>
        <p:nvSpPr>
          <p:cNvPr id="17411" name="Rectangle 6">
            <a:extLst>
              <a:ext uri="{FF2B5EF4-FFF2-40B4-BE49-F238E27FC236}">
                <a16:creationId xmlns:a16="http://schemas.microsoft.com/office/drawing/2014/main" id="{19F5F367-0879-7748-893E-6E26FB70E4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Limitações do paralelismo: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a insuficiência de registos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7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76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76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76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976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976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 bldLvl="2"/>
      <p:bldP spid="1976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36C8AE6D-4A61-534E-A30B-83FBF805FC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Análise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técnicas</a:t>
            </a:r>
            <a:r>
              <a:rPr lang="en-US" altLang="en-US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otimização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endParaRPr lang="en-US" altLang="en-US" b="0" dirty="0">
              <a:ea typeface="ＭＳ Ｐゴシック" panose="020B0600070205080204" pitchFamily="34" charset="-128"/>
            </a:endParaRPr>
          </a:p>
        </p:txBody>
      </p:sp>
      <p:sp>
        <p:nvSpPr>
          <p:cNvPr id="201734" name="Rectangle 6">
            <a:extLst>
              <a:ext uri="{FF2B5EF4-FFF2-40B4-BE49-F238E27FC236}">
                <a16:creationId xmlns:a16="http://schemas.microsoft.com/office/drawing/2014/main" id="{6571E533-073A-4344-8188-0C03972D6B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484313"/>
            <a:ext cx="8893175" cy="496887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altLang="en-US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 Análise de técnicas de otimização </a:t>
            </a:r>
            <a:r>
              <a:rPr lang="pt-PT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s/w</a:t>
            </a:r>
            <a:r>
              <a:rPr lang="pt-PT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lvl="1" eaLnBrk="1" hangingPunct="1">
              <a:lnSpc>
                <a:spcPct val="70000"/>
              </a:lnSpc>
              <a:spcBef>
                <a:spcPct val="50000"/>
              </a:spcBef>
            </a:pPr>
            <a:r>
              <a:rPr lang="pt-PT" altLang="en-US" dirty="0">
                <a:solidFill>
                  <a:srgbClr val="2D2A70"/>
                </a:solidFill>
                <a:ea typeface="ＭＳ Ｐゴシック" panose="020B0600070205080204" pitchFamily="34" charset="-128"/>
              </a:rPr>
              <a:t>técnicas independentes da máquina  </a:t>
            </a:r>
            <a:r>
              <a:rPr lang="pt-PT" altLang="en-US" sz="2200" i="1" dirty="0">
                <a:solidFill>
                  <a:srgbClr val="4C7E82"/>
                </a:solidFill>
                <a:ea typeface="ＭＳ Ｐゴシック" panose="020B0600070205080204" pitchFamily="34" charset="-128"/>
              </a:rPr>
              <a:t>... já visto...</a:t>
            </a:r>
          </a:p>
          <a:p>
            <a:pPr lvl="1" eaLnBrk="1" hangingPunct="1">
              <a:lnSpc>
                <a:spcPct val="70000"/>
              </a:lnSpc>
              <a:spcBef>
                <a:spcPct val="50000"/>
              </a:spcBef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técnicas de otimização de código </a:t>
            </a:r>
            <a:r>
              <a:rPr lang="pt-PT" altLang="en-US" sz="24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(dep. máquina)</a:t>
            </a:r>
          </a:p>
          <a:p>
            <a:pPr lvl="2" eaLnBrk="1" hangingPunct="1">
              <a:lnSpc>
                <a:spcPct val="90000"/>
              </a:lnSpc>
              <a:spcBef>
                <a:spcPts val="400"/>
              </a:spcBef>
            </a:pPr>
            <a:r>
              <a:rPr lang="pt-PT" altLang="en-US" sz="2200" dirty="0">
                <a:solidFill>
                  <a:srgbClr val="4C7E82"/>
                </a:solidFill>
                <a:ea typeface="ＭＳ Ｐゴシック" panose="020B0600070205080204" pitchFamily="34" charset="-128"/>
              </a:rPr>
              <a:t>análise sucinta de uma PU atual, P6 (</a:t>
            </a:r>
            <a:r>
              <a:rPr lang="pt-PT" altLang="en-US" sz="2100" i="1" dirty="0">
                <a:solidFill>
                  <a:srgbClr val="4C7E82"/>
                </a:solidFill>
                <a:ea typeface="ＭＳ Ｐゴシック" panose="020B0600070205080204" pitchFamily="34" charset="-128"/>
              </a:rPr>
              <a:t>já visto...</a:t>
            </a:r>
            <a:r>
              <a:rPr lang="pt-PT" altLang="en-US" sz="2200" dirty="0">
                <a:solidFill>
                  <a:srgbClr val="4C7E82"/>
                </a:solidFill>
                <a:ea typeface="ＭＳ Ｐゴシック" panose="020B0600070205080204" pitchFamily="34" charset="-128"/>
              </a:rPr>
              <a:t>)</a:t>
            </a:r>
          </a:p>
          <a:p>
            <a:pPr lvl="2" eaLnBrk="1" hangingPunct="1">
              <a:lnSpc>
                <a:spcPct val="90000"/>
              </a:lnSpc>
              <a:spcBef>
                <a:spcPts val="400"/>
              </a:spcBef>
            </a:pPr>
            <a:r>
              <a:rPr lang="pt-PT" altLang="en-US" sz="2200" b="1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loop</a:t>
            </a:r>
            <a:r>
              <a:rPr lang="pt-PT" altLang="en-US" sz="2200" b="1" i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b="1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unroll</a:t>
            </a:r>
            <a:r>
              <a:rPr lang="pt-PT" altLang="en-US" sz="2200" b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sem e com paralelismo </a:t>
            </a:r>
          </a:p>
          <a:p>
            <a:pPr lvl="2" eaLnBrk="1" hangingPunct="1">
              <a:lnSpc>
                <a:spcPct val="90000"/>
              </a:lnSpc>
              <a:spcBef>
                <a:spcPts val="400"/>
              </a:spcBef>
            </a:pPr>
            <a:r>
              <a:rPr lang="pt-PT" altLang="en-US" sz="2200" b="1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inline</a:t>
            </a:r>
            <a:r>
              <a:rPr lang="pt-PT" altLang="en-US" sz="2200" b="1" i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b="1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functions</a:t>
            </a:r>
            <a:endParaRPr lang="pt-PT" altLang="en-US" sz="2200" b="1" i="1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  <a:spcBef>
                <a:spcPts val="400"/>
              </a:spcBef>
            </a:pPr>
            <a:r>
              <a:rPr lang="pt-PT" altLang="en-US" sz="2200" b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identificação de potenciais limitadores de desempenho</a:t>
            </a:r>
          </a:p>
          <a:p>
            <a:pPr lvl="2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dirty="0">
                <a:solidFill>
                  <a:srgbClr val="4C7E82"/>
                </a:solidFill>
                <a:ea typeface="ＭＳ Ｐゴシック" panose="020B0600070205080204" pitchFamily="34" charset="-128"/>
              </a:rPr>
              <a:t>dependentes da hierarquia da memória</a:t>
            </a:r>
            <a:endParaRPr lang="pt-PT" altLang="en-US" sz="2800" dirty="0">
              <a:solidFill>
                <a:srgbClr val="4C7E82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70000"/>
              </a:lnSpc>
              <a:spcBef>
                <a:spcPct val="50000"/>
              </a:spcBef>
            </a:pPr>
            <a:r>
              <a:rPr lang="pt-PT" altLang="en-US" b="1" dirty="0">
                <a:solidFill>
                  <a:srgbClr val="9C94E7"/>
                </a:solidFill>
                <a:ea typeface="ＭＳ Ｐゴシック" panose="020B0600070205080204" pitchFamily="34" charset="-128"/>
              </a:rPr>
              <a:t>outras técnicas de otimização</a:t>
            </a:r>
            <a:endParaRPr lang="pt-PT" altLang="en-US" sz="2400" b="1" i="1" dirty="0">
              <a:solidFill>
                <a:srgbClr val="9C94E7"/>
              </a:solidFill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  <a:spcBef>
                <a:spcPts val="600"/>
              </a:spcBef>
            </a:pPr>
            <a:r>
              <a:rPr lang="pt-PT" altLang="en-US" sz="2200" b="1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na compilação</a:t>
            </a:r>
            <a:r>
              <a:rPr lang="pt-PT" altLang="en-US" sz="2200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: otimizações efetuadas pelo </a:t>
            </a:r>
            <a:r>
              <a:rPr lang="pt-PT" altLang="en-US" sz="2200" dirty="0" err="1">
                <a:solidFill>
                  <a:srgbClr val="84DBE4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Gcc</a:t>
            </a:r>
            <a:endParaRPr lang="pt-PT" altLang="en-US" sz="2200" dirty="0">
              <a:solidFill>
                <a:srgbClr val="84DBE4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  <a:spcBef>
                <a:spcPts val="600"/>
              </a:spcBef>
            </a:pPr>
            <a:r>
              <a:rPr lang="pt-PT" altLang="en-US" sz="2200" b="1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na identificação dos "gargalos" de desempenho</a:t>
            </a:r>
          </a:p>
          <a:p>
            <a:pPr marL="1439863" lvl="3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i="1" dirty="0" err="1">
                <a:solidFill>
                  <a:srgbClr val="84DBE4"/>
                </a:solidFill>
                <a:ea typeface="ＭＳ Ｐゴシック" panose="020B0600070205080204" pitchFamily="34" charset="-128"/>
              </a:rPr>
              <a:t>code</a:t>
            </a:r>
            <a:r>
              <a:rPr lang="pt-PT" altLang="en-US" i="1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i="1" dirty="0" err="1">
                <a:solidFill>
                  <a:srgbClr val="84DBE4"/>
                </a:solidFill>
                <a:ea typeface="ＭＳ Ｐゴシック" panose="020B0600070205080204" pitchFamily="34" charset="-128"/>
              </a:rPr>
              <a:t>profiling</a:t>
            </a:r>
            <a:r>
              <a:rPr lang="pt-PT" altLang="en-US" i="1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e uso dum </a:t>
            </a:r>
            <a:r>
              <a:rPr lang="pt-PT" altLang="en-US" i="1" dirty="0" err="1">
                <a:solidFill>
                  <a:srgbClr val="84DBE4"/>
                </a:solidFill>
                <a:ea typeface="ＭＳ Ｐゴシック" panose="020B0600070205080204" pitchFamily="34" charset="-128"/>
              </a:rPr>
              <a:t>profiler</a:t>
            </a:r>
            <a:r>
              <a:rPr lang="pt-PT" altLang="en-US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 para apoio à otimização</a:t>
            </a:r>
          </a:p>
          <a:p>
            <a:pPr marL="1439863" lvl="3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b="1" dirty="0">
                <a:solidFill>
                  <a:srgbClr val="84DBE4"/>
                </a:solidFill>
                <a:ea typeface="ＭＳ Ｐゴシック" panose="020B0600070205080204" pitchFamily="34" charset="-128"/>
              </a:rPr>
              <a:t>lei de </a:t>
            </a:r>
            <a:r>
              <a:rPr lang="pt-PT" altLang="en-US" b="1" dirty="0" err="1">
                <a:solidFill>
                  <a:srgbClr val="84DBE4"/>
                </a:solidFill>
                <a:ea typeface="ＭＳ Ｐゴシック" panose="020B0600070205080204" pitchFamily="34" charset="-128"/>
              </a:rPr>
              <a:t>Amdahl</a:t>
            </a:r>
            <a:endParaRPr lang="pt-PT" altLang="en-US" b="1" dirty="0">
              <a:solidFill>
                <a:srgbClr val="84DBE4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1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17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17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17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017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17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017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17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17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0173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173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4" grpId="0" build="p" bldLvl="2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Rectangle 3">
            <a:extLst>
              <a:ext uri="{FF2B5EF4-FFF2-40B4-BE49-F238E27FC236}">
                <a16:creationId xmlns:a16="http://schemas.microsoft.com/office/drawing/2014/main" id="{A1E264C8-E124-EF4B-B84B-68E6719BF1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580063" y="1931442"/>
            <a:ext cx="3384550" cy="4233862"/>
          </a:xfrm>
        </p:spPr>
        <p:txBody>
          <a:bodyPr/>
          <a:lstStyle/>
          <a:p>
            <a:pPr marL="223838" indent="-223838" defTabSz="895350" eaLnBrk="1" hangingPunct="1">
              <a:buFontTx/>
              <a:buNone/>
              <a:tabLst>
                <a:tab pos="2971800" algn="l"/>
              </a:tabLst>
            </a:pPr>
            <a:r>
              <a:rPr lang="en-US" altLang="en-US" b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Otimização</a:t>
            </a:r>
            <a:r>
              <a:rPr lang="en-US" altLang="en-US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4</a:t>
            </a:r>
            <a:r>
              <a:rPr lang="en-US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juntar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várias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(</a:t>
            </a:r>
            <a:r>
              <a:rPr lang="en-US" altLang="en-US" sz="24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3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)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iterações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num simples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ciclo</a:t>
            </a:r>
            <a:endParaRPr lang="en-US" altLang="en-US" sz="2400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amortiza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i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overhead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 dos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ciclos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várias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iterações</a:t>
            </a:r>
            <a:endParaRPr lang="en-US" altLang="en-US" sz="2400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termina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extras no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fim</a:t>
            </a:r>
            <a:endParaRPr lang="en-US" altLang="en-US" sz="2400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4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CPE: 1.33</a:t>
            </a:r>
          </a:p>
        </p:txBody>
      </p:sp>
      <p:sp>
        <p:nvSpPr>
          <p:cNvPr id="185348" name="Rectangle 4">
            <a:extLst>
              <a:ext uri="{FF2B5EF4-FFF2-40B4-BE49-F238E27FC236}">
                <a16:creationId xmlns:a16="http://schemas.microsoft.com/office/drawing/2014/main" id="{60CC3FB4-0D1C-F34C-BFB6-24DD3D0E6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1773238"/>
            <a:ext cx="5270500" cy="4327525"/>
          </a:xfrm>
          <a:prstGeom prst="rect">
            <a:avLst/>
          </a:prstGeom>
          <a:solidFill>
            <a:srgbClr val="FFFF99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combine5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length = vec_length(v);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int limit = length-2;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*data = get_vec_start(v);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sum = 0;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034F55"/>
                </a:solidFill>
                <a:latin typeface="Courier New" panose="02070309020205020404" pitchFamily="49" charset="0"/>
              </a:rPr>
              <a:t>/* junta 3 elem's no mesmo ciclo */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limit</a:t>
            </a:r>
            <a:r>
              <a:rPr lang="en-US" altLang="en-US" sz="1800" b="1">
                <a:latin typeface="Courier New" panose="02070309020205020404" pitchFamily="49" charset="0"/>
              </a:rPr>
              <a:t>; i+=3)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sum += data[i]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+ data[i+1]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         + data[i+2];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034F55"/>
                </a:solidFill>
                <a:latin typeface="Courier New" panose="02070309020205020404" pitchFamily="49" charset="0"/>
              </a:rPr>
              <a:t>/* completa os restantes elem's */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for (; i &lt; length; i++)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  sum += data[i];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*dest = sum;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6147" name="Rectangle 6">
            <a:extLst>
              <a:ext uri="{FF2B5EF4-FFF2-40B4-BE49-F238E27FC236}">
                <a16:creationId xmlns:a16="http://schemas.microsoft.com/office/drawing/2014/main" id="{7973A39A-5F7C-6E47-A2AF-773D54A515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loop unroll </a:t>
            </a:r>
            <a:r>
              <a:rPr lang="en-US" altLang="en-US" b="0">
                <a:ea typeface="ＭＳ Ｐゴシック" panose="020B0600070205080204" pitchFamily="34" charset="-128"/>
              </a:rPr>
              <a:t>(1)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5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5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5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 build="p" bldLvl="2"/>
      <p:bldP spid="1853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1" name="Rectangle 3">
            <a:extLst>
              <a:ext uri="{FF2B5EF4-FFF2-40B4-BE49-F238E27FC236}">
                <a16:creationId xmlns:a16="http://schemas.microsoft.com/office/drawing/2014/main" id="{99C2EDFE-6224-4D41-9863-B964134894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700808"/>
            <a:ext cx="3671887" cy="2087562"/>
          </a:xfrm>
        </p:spPr>
        <p:txBody>
          <a:bodyPr/>
          <a:lstStyle/>
          <a:p>
            <a:pPr marL="449263" lvl="1" indent="-182563" eaLnBrk="1" hangingPunct="1">
              <a:lnSpc>
                <a:spcPct val="90000"/>
              </a:lnSpc>
            </a:pPr>
            <a:r>
              <a:rPr lang="en-US" altLang="en-US" sz="2200" b="1" dirty="0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loads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podem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encadear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,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uma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vez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que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há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dependências</a:t>
            </a:r>
            <a:endParaRPr lang="en-US" altLang="en-US" sz="22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449263" lvl="1" indent="-182563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apenas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um conjunto de 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instruções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controlo</a:t>
            </a:r>
            <a:r>
              <a:rPr lang="en-US" altLang="en-US" sz="22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ciclo</a:t>
            </a:r>
            <a:endParaRPr lang="en-US" altLang="en-US" sz="22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7170" name="Rectangle 4">
            <a:extLst>
              <a:ext uri="{FF2B5EF4-FFF2-40B4-BE49-F238E27FC236}">
                <a16:creationId xmlns:a16="http://schemas.microsoft.com/office/drawing/2014/main" id="{DA3E5F9B-F8DE-2B4A-8370-E12AC36E4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042940"/>
            <a:ext cx="4572000" cy="2338388"/>
          </a:xfrm>
          <a:prstGeom prst="rect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37211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37211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37211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37211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(%eax,%edx.0,4)  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iaddl t.1a, %ecx.0c    %ecx.1a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4(%eax,%edx.0,4) 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iaddl t.1b, %ecx.1a    %ecx.1b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8(%eax,%edx.0,4) 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t.1c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iaddl t.1c, %ecx.1b    %ecx.1c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iaddl $3,%edx.0        %edx.1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cmpl %esi, %edx.1      cc.1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jl  -taken cc.1</a:t>
            </a:r>
          </a:p>
        </p:txBody>
      </p:sp>
      <p:sp>
        <p:nvSpPr>
          <p:cNvPr id="186373" name="Line 5">
            <a:extLst>
              <a:ext uri="{FF2B5EF4-FFF2-40B4-BE49-F238E27FC236}">
                <a16:creationId xmlns:a16="http://schemas.microsoft.com/office/drawing/2014/main" id="{302A73F5-97EC-2A43-977B-6129AE6798ED}"/>
              </a:ext>
            </a:extLst>
          </p:cNvPr>
          <p:cNvSpPr>
            <a:spLocks noChangeShapeType="1"/>
          </p:cNvSpPr>
          <p:nvPr/>
        </p:nvSpPr>
        <p:spPr bwMode="auto">
          <a:xfrm>
            <a:off x="8740775" y="1745828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186374" name="Text Box 6">
            <a:extLst>
              <a:ext uri="{FF2B5EF4-FFF2-40B4-BE49-F238E27FC236}">
                <a16:creationId xmlns:a16="http://schemas.microsoft.com/office/drawing/2014/main" id="{C2EC45B9-F39B-6442-B4D7-F92847992A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25" y="2888828"/>
            <a:ext cx="777875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Helvetica" pitchFamily="2" charset="0"/>
              </a:rPr>
              <a:t>Time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A1702850-02D7-0A48-B918-1E9990F35C92}"/>
              </a:ext>
            </a:extLst>
          </p:cNvPr>
          <p:cNvGrpSpPr>
            <a:grpSpLocks/>
          </p:cNvGrpSpPr>
          <p:nvPr/>
        </p:nvGrpSpPr>
        <p:grpSpPr bwMode="auto">
          <a:xfrm>
            <a:off x="3635375" y="1593428"/>
            <a:ext cx="4994275" cy="3048000"/>
            <a:chOff x="2304" y="528"/>
            <a:chExt cx="3146" cy="1920"/>
          </a:xfrm>
        </p:grpSpPr>
        <p:sp>
          <p:nvSpPr>
            <p:cNvPr id="7176" name="Text Box 8">
              <a:extLst>
                <a:ext uri="{FF2B5EF4-FFF2-40B4-BE49-F238E27FC236}">
                  <a16:creationId xmlns:a16="http://schemas.microsoft.com/office/drawing/2014/main" id="{108ADA12-0B66-1247-94C2-F780D4E4C1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0" y="528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%edx.0</a:t>
              </a:r>
              <a:endParaRPr lang="en-US" altLang="en-US" sz="1200" b="1" i="1">
                <a:latin typeface="Times New Roman" panose="02020603050405020304" pitchFamily="18" charset="0"/>
              </a:endParaRPr>
            </a:p>
          </p:txBody>
        </p:sp>
        <p:sp>
          <p:nvSpPr>
            <p:cNvPr id="7177" name="Text Box 9">
              <a:extLst>
                <a:ext uri="{FF2B5EF4-FFF2-40B4-BE49-F238E27FC236}">
                  <a16:creationId xmlns:a16="http://schemas.microsoft.com/office/drawing/2014/main" id="{81C96BAE-08A9-3C48-9A10-111927793E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86" y="787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7178" name="Text Box 10">
              <a:extLst>
                <a:ext uri="{FF2B5EF4-FFF2-40B4-BE49-F238E27FC236}">
                  <a16:creationId xmlns:a16="http://schemas.microsoft.com/office/drawing/2014/main" id="{C99DD219-C8AC-D743-B3D7-97A7D87EC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4" y="1440"/>
              <a:ext cx="52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%ecx.0c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7179" name="Freeform 11">
              <a:extLst>
                <a:ext uri="{FF2B5EF4-FFF2-40B4-BE49-F238E27FC236}">
                  <a16:creationId xmlns:a16="http://schemas.microsoft.com/office/drawing/2014/main" id="{F9E070EE-B4A6-5F48-BF49-15929A3E4C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" y="960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7180" name="Freeform 12">
              <a:extLst>
                <a:ext uri="{FF2B5EF4-FFF2-40B4-BE49-F238E27FC236}">
                  <a16:creationId xmlns:a16="http://schemas.microsoft.com/office/drawing/2014/main" id="{6A50EDAC-41BF-924F-9984-BB17066705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" y="2400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grpSp>
          <p:nvGrpSpPr>
            <p:cNvPr id="7181" name="Group 13">
              <a:extLst>
                <a:ext uri="{FF2B5EF4-FFF2-40B4-BE49-F238E27FC236}">
                  <a16:creationId xmlns:a16="http://schemas.microsoft.com/office/drawing/2014/main" id="{EA0AA15E-DA89-9B4D-A412-6BECDEA806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26" y="672"/>
              <a:ext cx="2256" cy="1757"/>
              <a:chOff x="2826" y="672"/>
              <a:chExt cx="2256" cy="1757"/>
            </a:xfrm>
          </p:grpSpPr>
          <p:sp>
            <p:nvSpPr>
              <p:cNvPr id="7182" name="Text Box 14">
                <a:extLst>
                  <a:ext uri="{FF2B5EF4-FFF2-40B4-BE49-F238E27FC236}">
                    <a16:creationId xmlns:a16="http://schemas.microsoft.com/office/drawing/2014/main" id="{3FCBAB20-A056-214E-BBC5-355C2B0C0F4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34" y="1217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cc.1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83" name="Text Box 15">
                <a:extLst>
                  <a:ext uri="{FF2B5EF4-FFF2-40B4-BE49-F238E27FC236}">
                    <a16:creationId xmlns:a16="http://schemas.microsoft.com/office/drawing/2014/main" id="{FDF5E04F-27B0-0940-8FF6-76DBD2EF2C0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02" y="1488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t.1a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84" name="Text Box 16">
                <a:extLst>
                  <a:ext uri="{FF2B5EF4-FFF2-40B4-BE49-F238E27FC236}">
                    <a16:creationId xmlns:a16="http://schemas.microsoft.com/office/drawing/2014/main" id="{CAEDDD5E-87C6-ED43-B2C3-A515728943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0" y="1056"/>
                <a:ext cx="559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%ecx.</a:t>
                </a:r>
                <a:r>
                  <a:rPr lang="en-US" altLang="en-US" sz="1200" b="1" i="1">
                    <a:latin typeface="Times New Roman" panose="02020603050405020304" pitchFamily="18" charset="0"/>
                  </a:rPr>
                  <a:t>i </a:t>
                </a:r>
                <a:r>
                  <a:rPr lang="en-US" altLang="en-US" sz="1200" b="1">
                    <a:latin typeface="Times New Roman" panose="02020603050405020304" pitchFamily="18" charset="0"/>
                  </a:rPr>
                  <a:t>+1</a:t>
                </a:r>
              </a:p>
            </p:txBody>
          </p:sp>
          <p:sp>
            <p:nvSpPr>
              <p:cNvPr id="7185" name="Freeform 17">
                <a:extLst>
                  <a:ext uri="{FF2B5EF4-FFF2-40B4-BE49-F238E27FC236}">
                    <a16:creationId xmlns:a16="http://schemas.microsoft.com/office/drawing/2014/main" id="{AC2CD734-9CB9-C44E-AB1C-2D21A94AA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70" y="2352"/>
                <a:ext cx="816" cy="48"/>
              </a:xfrm>
              <a:custGeom>
                <a:avLst/>
                <a:gdLst>
                  <a:gd name="T0" fmla="*/ 0 w 1056"/>
                  <a:gd name="T1" fmla="*/ 0 h 48"/>
                  <a:gd name="T2" fmla="*/ 0 w 1056"/>
                  <a:gd name="T3" fmla="*/ 48 h 48"/>
                  <a:gd name="T4" fmla="*/ 10 w 1056"/>
                  <a:gd name="T5" fmla="*/ 48 h 48"/>
                  <a:gd name="T6" fmla="*/ 0 60000 65536"/>
                  <a:gd name="T7" fmla="*/ 0 60000 65536"/>
                  <a:gd name="T8" fmla="*/ 0 60000 65536"/>
                  <a:gd name="T9" fmla="*/ 0 w 1056"/>
                  <a:gd name="T10" fmla="*/ 0 h 48"/>
                  <a:gd name="T11" fmla="*/ 1056 w 1056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56" h="48">
                    <a:moveTo>
                      <a:pt x="0" y="0"/>
                    </a:moveTo>
                    <a:lnTo>
                      <a:pt x="0" y="48"/>
                    </a:lnTo>
                    <a:lnTo>
                      <a:pt x="1056" y="4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86" name="Line 18">
                <a:extLst>
                  <a:ext uri="{FF2B5EF4-FFF2-40B4-BE49-F238E27FC236}">
                    <a16:creationId xmlns:a16="http://schemas.microsoft.com/office/drawing/2014/main" id="{0B720B38-E51F-D549-9F91-5E49EEED66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4" y="1488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87" name="AutoShape 19">
                <a:extLst>
                  <a:ext uri="{FF2B5EF4-FFF2-40B4-BE49-F238E27FC236}">
                    <a16:creationId xmlns:a16="http://schemas.microsoft.com/office/drawing/2014/main" id="{CB102B6A-D6D1-E04F-9033-A23FFF441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8" y="768"/>
                <a:ext cx="480" cy="144"/>
              </a:xfrm>
              <a:prstGeom prst="roundRect">
                <a:avLst>
                  <a:gd name="adj" fmla="val 50000"/>
                </a:avLst>
              </a:prstGeom>
              <a:solidFill>
                <a:srgbClr val="FF99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addl</a:t>
                </a:r>
              </a:p>
            </p:txBody>
          </p:sp>
          <p:sp>
            <p:nvSpPr>
              <p:cNvPr id="7188" name="AutoShape 20">
                <a:extLst>
                  <a:ext uri="{FF2B5EF4-FFF2-40B4-BE49-F238E27FC236}">
                    <a16:creationId xmlns:a16="http://schemas.microsoft.com/office/drawing/2014/main" id="{653026DC-FAB1-5942-857A-ECA36762A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8" y="1056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FF99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cmpl</a:t>
                </a:r>
              </a:p>
            </p:txBody>
          </p:sp>
          <p:sp>
            <p:nvSpPr>
              <p:cNvPr id="7189" name="AutoShape 21">
                <a:extLst>
                  <a:ext uri="{FF2B5EF4-FFF2-40B4-BE49-F238E27FC236}">
                    <a16:creationId xmlns:a16="http://schemas.microsoft.com/office/drawing/2014/main" id="{0B4E2A19-FC29-7E4F-8EDF-2F0C0DD5B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58" y="1344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FF99FF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jl</a:t>
                </a:r>
              </a:p>
            </p:txBody>
          </p:sp>
          <p:sp>
            <p:nvSpPr>
              <p:cNvPr id="7190" name="Line 22">
                <a:extLst>
                  <a:ext uri="{FF2B5EF4-FFF2-40B4-BE49-F238E27FC236}">
                    <a16:creationId xmlns:a16="http://schemas.microsoft.com/office/drawing/2014/main" id="{04DABC59-DDEA-0748-AE3D-1AF08AA77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98" y="91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91" name="Line 23">
                <a:extLst>
                  <a:ext uri="{FF2B5EF4-FFF2-40B4-BE49-F238E27FC236}">
                    <a16:creationId xmlns:a16="http://schemas.microsoft.com/office/drawing/2014/main" id="{2D75EB52-DC5D-3648-BE58-D5A785F92B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98" y="1200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92" name="Freeform 24">
                <a:extLst>
                  <a:ext uri="{FF2B5EF4-FFF2-40B4-BE49-F238E27FC236}">
                    <a16:creationId xmlns:a16="http://schemas.microsoft.com/office/drawing/2014/main" id="{7EEF0D38-8CE4-6142-B467-D97BB43B5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6" y="672"/>
                <a:ext cx="1872" cy="96"/>
              </a:xfrm>
              <a:custGeom>
                <a:avLst/>
                <a:gdLst>
                  <a:gd name="T0" fmla="*/ 0 w 1008"/>
                  <a:gd name="T1" fmla="*/ 0 h 48"/>
                  <a:gd name="T2" fmla="*/ 69618109 w 1008"/>
                  <a:gd name="T3" fmla="*/ 0 h 48"/>
                  <a:gd name="T4" fmla="*/ 69618109 w 1008"/>
                  <a:gd name="T5" fmla="*/ 12582912 h 48"/>
                  <a:gd name="T6" fmla="*/ 0 60000 65536"/>
                  <a:gd name="T7" fmla="*/ 0 60000 65536"/>
                  <a:gd name="T8" fmla="*/ 0 60000 65536"/>
                  <a:gd name="T9" fmla="*/ 0 w 1008"/>
                  <a:gd name="T10" fmla="*/ 0 h 48"/>
                  <a:gd name="T11" fmla="*/ 1008 w 1008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08" h="48">
                    <a:moveTo>
                      <a:pt x="0" y="0"/>
                    </a:moveTo>
                    <a:lnTo>
                      <a:pt x="1008" y="0"/>
                    </a:lnTo>
                    <a:lnTo>
                      <a:pt x="1008" y="48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93" name="Freeform 25">
                <a:extLst>
                  <a:ext uri="{FF2B5EF4-FFF2-40B4-BE49-F238E27FC236}">
                    <a16:creationId xmlns:a16="http://schemas.microsoft.com/office/drawing/2014/main" id="{CC592781-19F2-484D-A9BD-55517E5467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98" y="960"/>
                <a:ext cx="288" cy="48"/>
              </a:xfrm>
              <a:custGeom>
                <a:avLst/>
                <a:gdLst>
                  <a:gd name="T0" fmla="*/ 0 w 348"/>
                  <a:gd name="T1" fmla="*/ 0 h 1"/>
                  <a:gd name="T2" fmla="*/ 12 w 348"/>
                  <a:gd name="T3" fmla="*/ 0 h 1"/>
                  <a:gd name="T4" fmla="*/ 0 60000 65536"/>
                  <a:gd name="T5" fmla="*/ 0 60000 65536"/>
                  <a:gd name="T6" fmla="*/ 0 w 348"/>
                  <a:gd name="T7" fmla="*/ 0 h 1"/>
                  <a:gd name="T8" fmla="*/ 348 w 348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48" h="1">
                    <a:moveTo>
                      <a:pt x="0" y="0"/>
                    </a:moveTo>
                    <a:lnTo>
                      <a:pt x="348" y="0"/>
                    </a:lnTo>
                  </a:path>
                </a:pathLst>
              </a:cu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94" name="AutoShape 26">
                <a:extLst>
                  <a:ext uri="{FF2B5EF4-FFF2-40B4-BE49-F238E27FC236}">
                    <a16:creationId xmlns:a16="http://schemas.microsoft.com/office/drawing/2014/main" id="{429C71B4-300E-6448-83F0-03FE24C4C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6" y="1632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99FF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addl</a:t>
                </a:r>
              </a:p>
            </p:txBody>
          </p:sp>
          <p:sp>
            <p:nvSpPr>
              <p:cNvPr id="7195" name="Text Box 27">
                <a:extLst>
                  <a:ext uri="{FF2B5EF4-FFF2-40B4-BE49-F238E27FC236}">
                    <a16:creationId xmlns:a16="http://schemas.microsoft.com/office/drawing/2014/main" id="{554F61F0-1A35-A047-8D1A-A0A4B1F69C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0" y="2256"/>
                <a:ext cx="52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%ecx.1c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196" name="AutoShape 28">
                <a:extLst>
                  <a:ext uri="{FF2B5EF4-FFF2-40B4-BE49-F238E27FC236}">
                    <a16:creationId xmlns:a16="http://schemas.microsoft.com/office/drawing/2014/main" id="{E475078C-81BE-834E-B5E6-3F14B6430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2" y="1920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99FF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addl</a:t>
                </a:r>
              </a:p>
            </p:txBody>
          </p:sp>
          <p:sp>
            <p:nvSpPr>
              <p:cNvPr id="7197" name="AutoShape 29">
                <a:extLst>
                  <a:ext uri="{FF2B5EF4-FFF2-40B4-BE49-F238E27FC236}">
                    <a16:creationId xmlns:a16="http://schemas.microsoft.com/office/drawing/2014/main" id="{9E9BD225-352E-D04F-B5EF-A3DE3AE04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0" y="2208"/>
                <a:ext cx="476" cy="144"/>
              </a:xfrm>
              <a:prstGeom prst="roundRect">
                <a:avLst>
                  <a:gd name="adj" fmla="val 50000"/>
                </a:avLst>
              </a:prstGeom>
              <a:solidFill>
                <a:srgbClr val="99FF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addl</a:t>
                </a:r>
              </a:p>
            </p:txBody>
          </p:sp>
          <p:sp>
            <p:nvSpPr>
              <p:cNvPr id="7198" name="Freeform 30">
                <a:extLst>
                  <a:ext uri="{FF2B5EF4-FFF2-40B4-BE49-F238E27FC236}">
                    <a16:creationId xmlns:a16="http://schemas.microsoft.com/office/drawing/2014/main" id="{C462903B-54C1-C845-BF62-3425FCFEC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66" y="1776"/>
                <a:ext cx="480" cy="144"/>
              </a:xfrm>
              <a:custGeom>
                <a:avLst/>
                <a:gdLst>
                  <a:gd name="T0" fmla="*/ 0 w 432"/>
                  <a:gd name="T1" fmla="*/ 0 h 144"/>
                  <a:gd name="T2" fmla="*/ 0 w 432"/>
                  <a:gd name="T3" fmla="*/ 48 h 144"/>
                  <a:gd name="T4" fmla="*/ 2876 w 432"/>
                  <a:gd name="T5" fmla="*/ 48 h 144"/>
                  <a:gd name="T6" fmla="*/ 2876 w 432"/>
                  <a:gd name="T7" fmla="*/ 144 h 1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144"/>
                  <a:gd name="T14" fmla="*/ 432 w 432"/>
                  <a:gd name="T15" fmla="*/ 144 h 1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144">
                    <a:moveTo>
                      <a:pt x="0" y="0"/>
                    </a:moveTo>
                    <a:lnTo>
                      <a:pt x="0" y="48"/>
                    </a:lnTo>
                    <a:lnTo>
                      <a:pt x="432" y="48"/>
                    </a:lnTo>
                    <a:lnTo>
                      <a:pt x="432" y="14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199" name="Line 31">
                <a:extLst>
                  <a:ext uri="{FF2B5EF4-FFF2-40B4-BE49-F238E27FC236}">
                    <a16:creationId xmlns:a16="http://schemas.microsoft.com/office/drawing/2014/main" id="{8E4B0EEC-5B18-2E4B-B0BD-E224232C53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14" y="672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200" name="Freeform 32">
                <a:extLst>
                  <a:ext uri="{FF2B5EF4-FFF2-40B4-BE49-F238E27FC236}">
                    <a16:creationId xmlns:a16="http://schemas.microsoft.com/office/drawing/2014/main" id="{4B097E19-3DB5-4B4B-9A13-40F71243A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6" y="1536"/>
                <a:ext cx="144" cy="96"/>
              </a:xfrm>
              <a:custGeom>
                <a:avLst/>
                <a:gdLst>
                  <a:gd name="T0" fmla="*/ 0 w 912"/>
                  <a:gd name="T1" fmla="*/ 0 h 96"/>
                  <a:gd name="T2" fmla="*/ 0 w 912"/>
                  <a:gd name="T3" fmla="*/ 0 h 96"/>
                  <a:gd name="T4" fmla="*/ 0 w 912"/>
                  <a:gd name="T5" fmla="*/ 96 h 96"/>
                  <a:gd name="T6" fmla="*/ 0 60000 65536"/>
                  <a:gd name="T7" fmla="*/ 0 60000 65536"/>
                  <a:gd name="T8" fmla="*/ 0 60000 65536"/>
                  <a:gd name="T9" fmla="*/ 0 w 912"/>
                  <a:gd name="T10" fmla="*/ 0 h 96"/>
                  <a:gd name="T11" fmla="*/ 912 w 912"/>
                  <a:gd name="T12" fmla="*/ 96 h 9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12" h="96">
                    <a:moveTo>
                      <a:pt x="0" y="0"/>
                    </a:moveTo>
                    <a:lnTo>
                      <a:pt x="912" y="0"/>
                    </a:lnTo>
                    <a:lnTo>
                      <a:pt x="912" y="96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201" name="Text Box 33">
                <a:extLst>
                  <a:ext uri="{FF2B5EF4-FFF2-40B4-BE49-F238E27FC236}">
                    <a16:creationId xmlns:a16="http://schemas.microsoft.com/office/drawing/2014/main" id="{B1662378-A54B-4841-8C87-644AEE6053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30" y="1776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t.1b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2" name="Text Box 34">
                <a:extLst>
                  <a:ext uri="{FF2B5EF4-FFF2-40B4-BE49-F238E27FC236}">
                    <a16:creationId xmlns:a16="http://schemas.microsoft.com/office/drawing/2014/main" id="{D3DBFA30-E656-1A40-9E70-5EF551A32F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70" y="2064"/>
                <a:ext cx="34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t.1c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3" name="Text Box 35">
                <a:extLst>
                  <a:ext uri="{FF2B5EF4-FFF2-40B4-BE49-F238E27FC236}">
                    <a16:creationId xmlns:a16="http://schemas.microsoft.com/office/drawing/2014/main" id="{29E62301-C4AC-1E48-AD17-C99E2C3115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22" y="1795"/>
                <a:ext cx="52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%ecx.1a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4" name="Text Box 36">
                <a:extLst>
                  <a:ext uri="{FF2B5EF4-FFF2-40B4-BE49-F238E27FC236}">
                    <a16:creationId xmlns:a16="http://schemas.microsoft.com/office/drawing/2014/main" id="{5364DC69-7362-214A-BADA-69CC16BCDC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56" y="2083"/>
                <a:ext cx="522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200" b="1">
                    <a:latin typeface="Courier New" panose="02070309020205020404" pitchFamily="49" charset="0"/>
                  </a:rPr>
                  <a:t>%ecx.1b</a:t>
                </a:r>
                <a:endParaRPr lang="en-US" altLang="en-US" sz="1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205" name="AutoShape 37">
                <a:extLst>
                  <a:ext uri="{FF2B5EF4-FFF2-40B4-BE49-F238E27FC236}">
                    <a16:creationId xmlns:a16="http://schemas.microsoft.com/office/drawing/2014/main" id="{35CFBFB1-1D67-4648-9DFC-F4E7105EB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768"/>
                <a:ext cx="476" cy="720"/>
              </a:xfrm>
              <a:prstGeom prst="roundRect">
                <a:avLst>
                  <a:gd name="adj" fmla="val 18181"/>
                </a:avLst>
              </a:prstGeom>
              <a:solidFill>
                <a:srgbClr val="99FF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load</a:t>
                </a:r>
              </a:p>
            </p:txBody>
          </p:sp>
          <p:sp>
            <p:nvSpPr>
              <p:cNvPr id="7206" name="AutoShape 38">
                <a:extLst>
                  <a:ext uri="{FF2B5EF4-FFF2-40B4-BE49-F238E27FC236}">
                    <a16:creationId xmlns:a16="http://schemas.microsoft.com/office/drawing/2014/main" id="{D746CBBC-9F68-F043-AAFC-E74B4C393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6" y="1056"/>
                <a:ext cx="476" cy="720"/>
              </a:xfrm>
              <a:prstGeom prst="roundRect">
                <a:avLst>
                  <a:gd name="adj" fmla="val 18181"/>
                </a:avLst>
              </a:prstGeom>
              <a:solidFill>
                <a:srgbClr val="99FF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load</a:t>
                </a:r>
              </a:p>
            </p:txBody>
          </p:sp>
          <p:sp>
            <p:nvSpPr>
              <p:cNvPr id="7207" name="AutoShape 39">
                <a:extLst>
                  <a:ext uri="{FF2B5EF4-FFF2-40B4-BE49-F238E27FC236}">
                    <a16:creationId xmlns:a16="http://schemas.microsoft.com/office/drawing/2014/main" id="{08A064E9-2606-6B4C-8393-860BB7B62F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4" y="1344"/>
                <a:ext cx="476" cy="720"/>
              </a:xfrm>
              <a:prstGeom prst="roundRect">
                <a:avLst>
                  <a:gd name="adj" fmla="val 18181"/>
                </a:avLst>
              </a:prstGeom>
              <a:solidFill>
                <a:srgbClr val="99FFCC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en-US" sz="1600" b="1">
                    <a:latin typeface="Courier New" panose="02070309020205020404" pitchFamily="49" charset="0"/>
                  </a:rPr>
                  <a:t>load</a:t>
                </a:r>
              </a:p>
            </p:txBody>
          </p:sp>
          <p:sp>
            <p:nvSpPr>
              <p:cNvPr id="7208" name="Line 40">
                <a:extLst>
                  <a:ext uri="{FF2B5EF4-FFF2-40B4-BE49-F238E27FC236}">
                    <a16:creationId xmlns:a16="http://schemas.microsoft.com/office/drawing/2014/main" id="{2C4FC37A-31EB-314E-99C2-092D665B59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2" y="1776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209" name="Line 41">
                <a:extLst>
                  <a:ext uri="{FF2B5EF4-FFF2-40B4-BE49-F238E27FC236}">
                    <a16:creationId xmlns:a16="http://schemas.microsoft.com/office/drawing/2014/main" id="{8940E57B-A315-2B41-89E3-8A5D5C89A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70" y="2064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210" name="Freeform 42">
                <a:extLst>
                  <a:ext uri="{FF2B5EF4-FFF2-40B4-BE49-F238E27FC236}">
                    <a16:creationId xmlns:a16="http://schemas.microsoft.com/office/drawing/2014/main" id="{47E40F23-C1FF-604D-9CEA-B7EC678D03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2" y="2064"/>
                <a:ext cx="432" cy="144"/>
              </a:xfrm>
              <a:custGeom>
                <a:avLst/>
                <a:gdLst>
                  <a:gd name="T0" fmla="*/ 0 w 432"/>
                  <a:gd name="T1" fmla="*/ 0 h 144"/>
                  <a:gd name="T2" fmla="*/ 0 w 432"/>
                  <a:gd name="T3" fmla="*/ 48 h 144"/>
                  <a:gd name="T4" fmla="*/ 432 w 432"/>
                  <a:gd name="T5" fmla="*/ 48 h 144"/>
                  <a:gd name="T6" fmla="*/ 432 w 432"/>
                  <a:gd name="T7" fmla="*/ 144 h 14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2"/>
                  <a:gd name="T13" fmla="*/ 0 h 144"/>
                  <a:gd name="T14" fmla="*/ 432 w 432"/>
                  <a:gd name="T15" fmla="*/ 144 h 14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2" h="144">
                    <a:moveTo>
                      <a:pt x="0" y="0"/>
                    </a:moveTo>
                    <a:lnTo>
                      <a:pt x="0" y="48"/>
                    </a:lnTo>
                    <a:lnTo>
                      <a:pt x="432" y="48"/>
                    </a:lnTo>
                    <a:lnTo>
                      <a:pt x="432" y="14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211" name="Line 43">
                <a:extLst>
                  <a:ext uri="{FF2B5EF4-FFF2-40B4-BE49-F238E27FC236}">
                    <a16:creationId xmlns:a16="http://schemas.microsoft.com/office/drawing/2014/main" id="{BE63BED4-5299-BB43-9FC1-0E114EDBF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42" y="672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7212" name="Line 44">
                <a:extLst>
                  <a:ext uri="{FF2B5EF4-FFF2-40B4-BE49-F238E27FC236}">
                    <a16:creationId xmlns:a16="http://schemas.microsoft.com/office/drawing/2014/main" id="{CE775068-183C-E447-BCEA-F4C8AEC126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70" y="672"/>
                <a:ext cx="0" cy="6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</p:grpSp>
      </p:grpSp>
      <p:sp>
        <p:nvSpPr>
          <p:cNvPr id="7174" name="Rectangle 47">
            <a:extLst>
              <a:ext uri="{FF2B5EF4-FFF2-40B4-BE49-F238E27FC236}">
                <a16:creationId xmlns:a16="http://schemas.microsoft.com/office/drawing/2014/main" id="{24947708-ECC8-6045-A14C-29901341C0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loop unroll </a:t>
            </a:r>
            <a:r>
              <a:rPr lang="en-US" altLang="en-US" b="0">
                <a:ea typeface="ＭＳ Ｐゴシック" panose="020B0600070205080204" pitchFamily="34" charset="-128"/>
              </a:rPr>
              <a:t>(2)</a:t>
            </a:r>
          </a:p>
        </p:txBody>
      </p:sp>
      <p:sp>
        <p:nvSpPr>
          <p:cNvPr id="186416" name="Freeform 48">
            <a:extLst>
              <a:ext uri="{FF2B5EF4-FFF2-40B4-BE49-F238E27FC236}">
                <a16:creationId xmlns:a16="http://schemas.microsoft.com/office/drawing/2014/main" id="{3032C7A1-46C2-6E43-866A-C95A42407298}"/>
              </a:ext>
            </a:extLst>
          </p:cNvPr>
          <p:cNvSpPr>
            <a:spLocks/>
          </p:cNvSpPr>
          <p:nvPr/>
        </p:nvSpPr>
        <p:spPr bwMode="auto">
          <a:xfrm>
            <a:off x="1979613" y="3322215"/>
            <a:ext cx="5603875" cy="2124075"/>
          </a:xfrm>
          <a:custGeom>
            <a:avLst/>
            <a:gdLst>
              <a:gd name="T0" fmla="*/ 0 w 3530"/>
              <a:gd name="T1" fmla="*/ 2147483646 h 1338"/>
              <a:gd name="T2" fmla="*/ 2147483646 w 3530"/>
              <a:gd name="T3" fmla="*/ 2147483646 h 1338"/>
              <a:gd name="T4" fmla="*/ 2147483646 w 3530"/>
              <a:gd name="T5" fmla="*/ 0 h 1338"/>
              <a:gd name="T6" fmla="*/ 0 60000 65536"/>
              <a:gd name="T7" fmla="*/ 0 60000 65536"/>
              <a:gd name="T8" fmla="*/ 0 60000 65536"/>
              <a:gd name="T9" fmla="*/ 0 w 3530"/>
              <a:gd name="T10" fmla="*/ 0 h 1338"/>
              <a:gd name="T11" fmla="*/ 3530 w 3530"/>
              <a:gd name="T12" fmla="*/ 1338 h 133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530" h="1338">
                <a:moveTo>
                  <a:pt x="0" y="136"/>
                </a:moveTo>
                <a:cubicBezTo>
                  <a:pt x="1183" y="737"/>
                  <a:pt x="2366" y="1338"/>
                  <a:pt x="2948" y="1315"/>
                </a:cubicBezTo>
                <a:cubicBezTo>
                  <a:pt x="3530" y="1292"/>
                  <a:pt x="3511" y="646"/>
                  <a:pt x="3493" y="0"/>
                </a:cubicBezTo>
              </a:path>
            </a:pathLst>
          </a:custGeom>
          <a:noFill/>
          <a:ln w="19050">
            <a:solidFill>
              <a:srgbClr val="8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371" grpId="0" build="p" bldLvl="2"/>
      <p:bldP spid="1863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5" name="Picture 3">
            <a:extLst>
              <a:ext uri="{FF2B5EF4-FFF2-40B4-BE49-F238E27FC236}">
                <a16:creationId xmlns:a16="http://schemas.microsoft.com/office/drawing/2014/main" id="{C9569875-6792-1643-9C46-9135D2CD96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144" y="980729"/>
            <a:ext cx="661828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396" name="Rectangle 4">
            <a:extLst>
              <a:ext uri="{FF2B5EF4-FFF2-40B4-BE49-F238E27FC236}">
                <a16:creationId xmlns:a16="http://schemas.microsoft.com/office/drawing/2014/main" id="{F770EE71-311A-604F-AD5D-9215B88A1C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4339927"/>
            <a:ext cx="4995863" cy="2257425"/>
          </a:xfrm>
          <a:solidFill>
            <a:schemeClr val="bg1"/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Desempenho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estimado</a:t>
            </a:r>
            <a:endParaRPr lang="en-US" altLang="en-US" sz="24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pode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completar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iteração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3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ciclos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deveria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dar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CPE de 1.0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Desempenho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medido</a:t>
            </a:r>
            <a:endParaRPr lang="en-US" altLang="en-US" sz="24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CPE: 1.33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1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iteração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cada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4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ciclos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8195" name="Rectangle 6">
            <a:extLst>
              <a:ext uri="{FF2B5EF4-FFF2-40B4-BE49-F238E27FC236}">
                <a16:creationId xmlns:a16="http://schemas.microsoft.com/office/drawing/2014/main" id="{E6E489FA-FFCB-EB40-89DA-179191F404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333375"/>
            <a:ext cx="8302377" cy="792163"/>
          </a:xfrm>
          <a:noFill/>
        </p:spPr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Técnicas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otimização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dependentes</a:t>
            </a:r>
            <a:r>
              <a:rPr lang="en-US" altLang="en-US" dirty="0">
                <a:ea typeface="ＭＳ Ｐゴシック" panose="020B0600070205080204" pitchFamily="34" charset="-128"/>
              </a:rPr>
              <a:t> da </a:t>
            </a:r>
            <a:r>
              <a:rPr lang="en-US" altLang="en-US" dirty="0" err="1">
                <a:ea typeface="ＭＳ Ｐゴシック" panose="020B0600070205080204" pitchFamily="34" charset="-128"/>
              </a:rPr>
              <a:t>máquina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>
                <a:ea typeface="ＭＳ Ｐゴシック" panose="020B0600070205080204" pitchFamily="34" charset="-128"/>
              </a:rPr>
              <a:t>loop unroll </a:t>
            </a:r>
            <a:r>
              <a:rPr lang="en-US" altLang="en-US" b="0" dirty="0">
                <a:ea typeface="ＭＳ Ｐゴシック" panose="020B0600070205080204" pitchFamily="34" charset="-128"/>
              </a:rPr>
              <a:t>(3)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739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7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7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7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7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7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7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396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>
            <a:extLst>
              <a:ext uri="{FF2B5EF4-FFF2-40B4-BE49-F238E27FC236}">
                <a16:creationId xmlns:a16="http://schemas.microsoft.com/office/drawing/2014/main" id="{5D85376C-D1CD-D340-ABC8-CE93FF60D9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4474741"/>
            <a:ext cx="8229600" cy="1906587"/>
          </a:xfrm>
        </p:spPr>
        <p:txBody>
          <a:bodyPr/>
          <a:lstStyle/>
          <a:p>
            <a:pPr lvl="1" eaLnBrk="1" hangingPunct="1"/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apenas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melhora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nas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somas de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inteiros</a:t>
            </a:r>
            <a:endParaRPr lang="en-US" altLang="en-US" sz="2200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restantes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casos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há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restrições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com a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latência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da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unidade</a:t>
            </a:r>
            <a:endParaRPr lang="en-US" altLang="en-US" sz="2000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efeito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linear com o </a:t>
            </a:r>
            <a:r>
              <a:rPr lang="en-US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grau</a:t>
            </a:r>
            <a:r>
              <a:rPr lang="en-US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i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unroll</a:t>
            </a:r>
          </a:p>
          <a:p>
            <a:pPr lvl="2" eaLnBrk="1" hangingPunct="1"/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há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efeitos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subtis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que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determinam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atribuição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exacta das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operações</a:t>
            </a:r>
            <a:endParaRPr lang="en-US" altLang="en-US" sz="2000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188465" name="Group 49">
            <a:extLst>
              <a:ext uri="{FF2B5EF4-FFF2-40B4-BE49-F238E27FC236}">
                <a16:creationId xmlns:a16="http://schemas.microsoft.com/office/drawing/2014/main" id="{F137580B-BB80-0A45-8F62-6A4A57627C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836993"/>
              </p:ext>
            </p:extLst>
          </p:nvPr>
        </p:nvGraphicFramePr>
        <p:xfrm>
          <a:off x="468313" y="2231502"/>
          <a:ext cx="8077200" cy="2133602"/>
        </p:xfrm>
        <a:graphic>
          <a:graphicData uri="http://schemas.openxmlformats.org/drawingml/2006/table">
            <a:tbl>
              <a:tblPr/>
              <a:tblGrid>
                <a:gridCol w="1009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049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7038">
                <a:tc gridSpan="2"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Grau de </a:t>
                      </a: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Unroll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Inteiro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Soma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2.00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1.33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1.50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1.25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1.06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450"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Inteiro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Produto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4.00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fp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Soma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3.00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fp</a:t>
                      </a: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  <a:cs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Produto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8953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  <a:cs typeface="ＭＳ Ｐゴシック" charset="0"/>
                        </a:rPr>
                        <a:t>5.00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258" name="Rectangle 45">
            <a:extLst>
              <a:ext uri="{FF2B5EF4-FFF2-40B4-BE49-F238E27FC236}">
                <a16:creationId xmlns:a16="http://schemas.microsoft.com/office/drawing/2014/main" id="{7D3BB489-3586-BD48-AC57-F85ECEF7A8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02625" cy="792163"/>
          </a:xfrm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loop unroll </a:t>
            </a:r>
            <a:r>
              <a:rPr lang="en-US" altLang="en-US" b="0">
                <a:ea typeface="ＭＳ Ｐゴシック" panose="020B0600070205080204" pitchFamily="34" charset="-128"/>
              </a:rPr>
              <a:t>(4)</a:t>
            </a:r>
          </a:p>
        </p:txBody>
      </p:sp>
      <p:sp>
        <p:nvSpPr>
          <p:cNvPr id="9259" name="Text Box 50">
            <a:extLst>
              <a:ext uri="{FF2B5EF4-FFF2-40B4-BE49-F238E27FC236}">
                <a16:creationId xmlns:a16="http://schemas.microsoft.com/office/drawing/2014/main" id="{12E4A695-23F4-464C-A01D-0A9F396545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475" y="14319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GB" altLang="en-US" sz="2400">
              <a:solidFill>
                <a:srgbClr val="014247"/>
              </a:solidFill>
            </a:endParaRPr>
          </a:p>
        </p:txBody>
      </p:sp>
      <p:sp>
        <p:nvSpPr>
          <p:cNvPr id="9260" name="Text Box 51">
            <a:extLst>
              <a:ext uri="{FF2B5EF4-FFF2-40B4-BE49-F238E27FC236}">
                <a16:creationId xmlns:a16="http://schemas.microsoft.com/office/drawing/2014/main" id="{DDB0C5CE-8A56-5A4B-B11E-3460943E0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1675656"/>
            <a:ext cx="7085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400" dirty="0">
                <a:solidFill>
                  <a:srgbClr val="014247"/>
                </a:solidFill>
              </a:rPr>
              <a:t>Valor do </a:t>
            </a:r>
            <a:r>
              <a:rPr lang="pt-PT" altLang="en-US" sz="2400" b="1" dirty="0">
                <a:solidFill>
                  <a:srgbClr val="014247"/>
                </a:solidFill>
              </a:rPr>
              <a:t>CPE</a:t>
            </a:r>
            <a:r>
              <a:rPr lang="pt-PT" altLang="en-US" sz="2400" dirty="0">
                <a:solidFill>
                  <a:srgbClr val="014247"/>
                </a:solidFill>
              </a:rPr>
              <a:t> para várias situações de </a:t>
            </a:r>
            <a:r>
              <a:rPr lang="pt-PT" altLang="en-US" sz="2400" i="1" dirty="0" err="1">
                <a:solidFill>
                  <a:srgbClr val="014247"/>
                </a:solidFill>
              </a:rPr>
              <a:t>loop</a:t>
            </a:r>
            <a:r>
              <a:rPr lang="pt-PT" altLang="en-US" sz="2400" i="1" dirty="0">
                <a:solidFill>
                  <a:srgbClr val="014247"/>
                </a:solidFill>
              </a:rPr>
              <a:t> </a:t>
            </a:r>
            <a:r>
              <a:rPr lang="pt-PT" altLang="en-US" sz="2400" i="1" dirty="0" err="1">
                <a:solidFill>
                  <a:srgbClr val="014247"/>
                </a:solidFill>
              </a:rPr>
              <a:t>unroll</a:t>
            </a:r>
            <a:r>
              <a:rPr lang="pt-PT" altLang="en-US" sz="2400" dirty="0">
                <a:solidFill>
                  <a:srgbClr val="014247"/>
                </a:solidFill>
              </a:rPr>
              <a:t>: </a:t>
            </a:r>
            <a:endParaRPr lang="en-US" altLang="en-US" sz="2400" dirty="0">
              <a:solidFill>
                <a:srgbClr val="014247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84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3" name="Rectangle 3">
            <a:extLst>
              <a:ext uri="{FF2B5EF4-FFF2-40B4-BE49-F238E27FC236}">
                <a16:creationId xmlns:a16="http://schemas.microsoft.com/office/drawing/2014/main" id="{6D3E265E-A938-2048-B413-73EBE41041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62400" y="2205038"/>
            <a:ext cx="5181600" cy="1800225"/>
          </a:xfrm>
        </p:spPr>
        <p:txBody>
          <a:bodyPr/>
          <a:lstStyle/>
          <a:p>
            <a:pPr marL="385763" indent="-385763" eaLnBrk="1" hangingPunct="1">
              <a:lnSpc>
                <a:spcPct val="90000"/>
              </a:lnSpc>
            </a:pPr>
            <a:r>
              <a:rPr lang="en-US" altLang="en-US">
                <a:solidFill>
                  <a:srgbClr val="003300"/>
                </a:solidFill>
                <a:ea typeface="ＭＳ Ｐゴシック" panose="020B0600070205080204" pitchFamily="34" charset="-128"/>
              </a:rPr>
              <a:t>a computação…</a:t>
            </a:r>
          </a:p>
          <a:p>
            <a:pPr marL="744538" lvl="1" indent="-246063" eaLnBrk="1" hangingPunct="1"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((((((((((((1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0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1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2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3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4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5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6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7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8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9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10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11</a:t>
            </a:r>
            <a:r>
              <a:rPr lang="en-US" altLang="en-US" sz="200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2395C37A-2598-234B-A50D-09C5F29E32C6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260350"/>
            <a:ext cx="7142163" cy="6408738"/>
            <a:chOff x="288" y="528"/>
            <a:chExt cx="4499" cy="4368"/>
          </a:xfrm>
        </p:grpSpPr>
        <p:sp>
          <p:nvSpPr>
            <p:cNvPr id="10246" name="AutoShape 5">
              <a:extLst>
                <a:ext uri="{FF2B5EF4-FFF2-40B4-BE49-F238E27FC236}">
                  <a16:creationId xmlns:a16="http://schemas.microsoft.com/office/drawing/2014/main" id="{5D590FF5-FB42-944B-BEBF-CD68329F9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" y="86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47" name="Line 6">
              <a:extLst>
                <a:ext uri="{FF2B5EF4-FFF2-40B4-BE49-F238E27FC236}">
                  <a16:creationId xmlns:a16="http://schemas.microsoft.com/office/drawing/2014/main" id="{1B11040A-A7AD-3043-A954-660AB09F31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72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48" name="Line 7">
              <a:extLst>
                <a:ext uri="{FF2B5EF4-FFF2-40B4-BE49-F238E27FC236}">
                  <a16:creationId xmlns:a16="http://schemas.microsoft.com/office/drawing/2014/main" id="{00A52D71-A2C8-AB44-8458-2DD4C1C8BC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72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49" name="AutoShape 8">
              <a:extLst>
                <a:ext uri="{FF2B5EF4-FFF2-40B4-BE49-F238E27FC236}">
                  <a16:creationId xmlns:a16="http://schemas.microsoft.com/office/drawing/2014/main" id="{31FA80A8-0D20-0345-9C20-53DE502D2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1200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50" name="Line 9">
              <a:extLst>
                <a:ext uri="{FF2B5EF4-FFF2-40B4-BE49-F238E27FC236}">
                  <a16:creationId xmlns:a16="http://schemas.microsoft.com/office/drawing/2014/main" id="{115E9F4E-B859-BF49-93E1-B00A44B88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" y="11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51" name="Line 10">
              <a:extLst>
                <a:ext uri="{FF2B5EF4-FFF2-40B4-BE49-F238E27FC236}">
                  <a16:creationId xmlns:a16="http://schemas.microsoft.com/office/drawing/2014/main" id="{49A16B3F-D72F-2748-A425-7C01460856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05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52" name="Freeform 11">
              <a:extLst>
                <a:ext uri="{FF2B5EF4-FFF2-40B4-BE49-F238E27FC236}">
                  <a16:creationId xmlns:a16="http://schemas.microsoft.com/office/drawing/2014/main" id="{0DE8B309-5FFC-294E-B25F-CFF766D30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" y="1056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52" name="Rectangle 12">
              <a:extLst>
                <a:ext uri="{FF2B5EF4-FFF2-40B4-BE49-F238E27FC236}">
                  <a16:creationId xmlns:a16="http://schemas.microsoft.com/office/drawing/2014/main" id="{516E785A-A24D-3743-88CF-52CBFB5C6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" y="528"/>
              <a:ext cx="144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tx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urier New" charset="0"/>
                  <a:ea typeface="ＭＳ Ｐゴシック" charset="0"/>
                  <a:cs typeface="ＭＳ Ｐゴシック" charset="0"/>
                </a:rPr>
                <a:t>1</a:t>
              </a:r>
              <a:endParaRPr lang="en-US" b="1" baseline="-250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urier New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89453" name="Rectangle 13">
              <a:extLst>
                <a:ext uri="{FF2B5EF4-FFF2-40B4-BE49-F238E27FC236}">
                  <a16:creationId xmlns:a16="http://schemas.microsoft.com/office/drawing/2014/main" id="{8B9A735F-604E-FD42-AE9E-BF711E842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528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0</a:t>
              </a:r>
            </a:p>
          </p:txBody>
        </p:sp>
        <p:sp>
          <p:nvSpPr>
            <p:cNvPr id="189454" name="Rectangle 14">
              <a:extLst>
                <a:ext uri="{FF2B5EF4-FFF2-40B4-BE49-F238E27FC236}">
                  <a16:creationId xmlns:a16="http://schemas.microsoft.com/office/drawing/2014/main" id="{A04D4F83-7198-E247-94C9-C9CE53355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864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1</a:t>
              </a:r>
            </a:p>
          </p:txBody>
        </p:sp>
        <p:sp>
          <p:nvSpPr>
            <p:cNvPr id="10256" name="AutoShape 15">
              <a:extLst>
                <a:ext uri="{FF2B5EF4-FFF2-40B4-BE49-F238E27FC236}">
                  <a16:creationId xmlns:a16="http://schemas.microsoft.com/office/drawing/2014/main" id="{85B83387-9EAB-FC41-B850-FEB831640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6" y="1536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57" name="Line 16">
              <a:extLst>
                <a:ext uri="{FF2B5EF4-FFF2-40B4-BE49-F238E27FC236}">
                  <a16:creationId xmlns:a16="http://schemas.microsoft.com/office/drawing/2014/main" id="{BF9EFF9B-B467-A248-8B99-695963E251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2" y="14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58" name="Line 17">
              <a:extLst>
                <a:ext uri="{FF2B5EF4-FFF2-40B4-BE49-F238E27FC236}">
                  <a16:creationId xmlns:a16="http://schemas.microsoft.com/office/drawing/2014/main" id="{8243CD91-1222-4B48-9C84-E7E4C684EC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86" y="139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59" name="Freeform 18">
              <a:extLst>
                <a:ext uri="{FF2B5EF4-FFF2-40B4-BE49-F238E27FC236}">
                  <a16:creationId xmlns:a16="http://schemas.microsoft.com/office/drawing/2014/main" id="{C2F5749D-7AEF-5940-8628-10DF8336B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" y="1392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59" name="Rectangle 19">
              <a:extLst>
                <a:ext uri="{FF2B5EF4-FFF2-40B4-BE49-F238E27FC236}">
                  <a16:creationId xmlns:a16="http://schemas.microsoft.com/office/drawing/2014/main" id="{DDECC6B3-B5C3-FD45-957F-B541CE605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0" y="1200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2</a:t>
              </a:r>
            </a:p>
          </p:txBody>
        </p:sp>
        <p:sp>
          <p:nvSpPr>
            <p:cNvPr id="10261" name="AutoShape 20">
              <a:extLst>
                <a:ext uri="{FF2B5EF4-FFF2-40B4-BE49-F238E27FC236}">
                  <a16:creationId xmlns:a16="http://schemas.microsoft.com/office/drawing/2014/main" id="{57C0A767-DF62-E64C-AAF0-3542BF408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1872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62" name="Line 21">
              <a:extLst>
                <a:ext uri="{FF2B5EF4-FFF2-40B4-BE49-F238E27FC236}">
                  <a16:creationId xmlns:a16="http://schemas.microsoft.com/office/drawing/2014/main" id="{F00DCD6C-BCCF-B448-AD24-C5A21699CF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6" y="177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63" name="Line 22">
              <a:extLst>
                <a:ext uri="{FF2B5EF4-FFF2-40B4-BE49-F238E27FC236}">
                  <a16:creationId xmlns:a16="http://schemas.microsoft.com/office/drawing/2014/main" id="{0B68731B-31EA-2440-BD31-D3E1FACFC4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0" y="1728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64" name="Freeform 23">
              <a:extLst>
                <a:ext uri="{FF2B5EF4-FFF2-40B4-BE49-F238E27FC236}">
                  <a16:creationId xmlns:a16="http://schemas.microsoft.com/office/drawing/2014/main" id="{B9660E6C-74FB-0849-AEA1-F6FB59A84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" y="1728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64" name="Rectangle 24">
              <a:extLst>
                <a:ext uri="{FF2B5EF4-FFF2-40B4-BE49-F238E27FC236}">
                  <a16:creationId xmlns:a16="http://schemas.microsoft.com/office/drawing/2014/main" id="{C542E655-77D8-D74C-8785-37DA84072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4" y="1536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3</a:t>
              </a:r>
            </a:p>
          </p:txBody>
        </p:sp>
        <p:sp>
          <p:nvSpPr>
            <p:cNvPr id="10266" name="AutoShape 25">
              <a:extLst>
                <a:ext uri="{FF2B5EF4-FFF2-40B4-BE49-F238E27FC236}">
                  <a16:creationId xmlns:a16="http://schemas.microsoft.com/office/drawing/2014/main" id="{04B5EC25-DC5E-6544-85B9-45CB0D3EE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4" y="2208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67" name="Line 26">
              <a:extLst>
                <a:ext uri="{FF2B5EF4-FFF2-40B4-BE49-F238E27FC236}">
                  <a16:creationId xmlns:a16="http://schemas.microsoft.com/office/drawing/2014/main" id="{23781700-B5F4-9C45-9436-ECD6877011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0" y="2112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68" name="Line 27">
              <a:extLst>
                <a:ext uri="{FF2B5EF4-FFF2-40B4-BE49-F238E27FC236}">
                  <a16:creationId xmlns:a16="http://schemas.microsoft.com/office/drawing/2014/main" id="{739021B5-1677-BA44-8899-59C619F5C6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4" y="2064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69" name="Freeform 28">
              <a:extLst>
                <a:ext uri="{FF2B5EF4-FFF2-40B4-BE49-F238E27FC236}">
                  <a16:creationId xmlns:a16="http://schemas.microsoft.com/office/drawing/2014/main" id="{F9E5EB59-40B1-BC4F-B0D0-EFFAFFBB3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2" y="2064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69" name="Rectangle 29">
              <a:extLst>
                <a:ext uri="{FF2B5EF4-FFF2-40B4-BE49-F238E27FC236}">
                  <a16:creationId xmlns:a16="http://schemas.microsoft.com/office/drawing/2014/main" id="{2F82A996-F5CD-4245-9AA8-C0EF62515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" y="1872"/>
              <a:ext cx="20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4</a:t>
              </a:r>
            </a:p>
          </p:txBody>
        </p:sp>
        <p:sp>
          <p:nvSpPr>
            <p:cNvPr id="10271" name="AutoShape 30">
              <a:extLst>
                <a:ext uri="{FF2B5EF4-FFF2-40B4-BE49-F238E27FC236}">
                  <a16:creationId xmlns:a16="http://schemas.microsoft.com/office/drawing/2014/main" id="{9B78DBB2-623E-A043-9AB8-8D6AF186A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8" y="254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72" name="Line 31">
              <a:extLst>
                <a:ext uri="{FF2B5EF4-FFF2-40B4-BE49-F238E27FC236}">
                  <a16:creationId xmlns:a16="http://schemas.microsoft.com/office/drawing/2014/main" id="{91CCBC0D-BB43-0E4D-B864-2BE581E44E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4" y="2448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73" name="Line 32">
              <a:extLst>
                <a:ext uri="{FF2B5EF4-FFF2-40B4-BE49-F238E27FC236}">
                  <a16:creationId xmlns:a16="http://schemas.microsoft.com/office/drawing/2014/main" id="{FDF32B5A-09BE-004F-ACDC-CED6BF593D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8" y="240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74" name="Freeform 33">
              <a:extLst>
                <a:ext uri="{FF2B5EF4-FFF2-40B4-BE49-F238E27FC236}">
                  <a16:creationId xmlns:a16="http://schemas.microsoft.com/office/drawing/2014/main" id="{A176FD7D-9AF7-1F44-B636-113E0996B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6" y="2400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74" name="Rectangle 34">
              <a:extLst>
                <a:ext uri="{FF2B5EF4-FFF2-40B4-BE49-F238E27FC236}">
                  <a16:creationId xmlns:a16="http://schemas.microsoft.com/office/drawing/2014/main" id="{D40CBF31-0CBD-044D-B5A6-23FC3A0F6A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2" y="2208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5</a:t>
              </a:r>
            </a:p>
          </p:txBody>
        </p:sp>
        <p:sp>
          <p:nvSpPr>
            <p:cNvPr id="10276" name="AutoShape 35">
              <a:extLst>
                <a:ext uri="{FF2B5EF4-FFF2-40B4-BE49-F238E27FC236}">
                  <a16:creationId xmlns:a16="http://schemas.microsoft.com/office/drawing/2014/main" id="{86A4D098-FFE5-B443-9331-3D47912F1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2" y="2880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77" name="Line 36">
              <a:extLst>
                <a:ext uri="{FF2B5EF4-FFF2-40B4-BE49-F238E27FC236}">
                  <a16:creationId xmlns:a16="http://schemas.microsoft.com/office/drawing/2014/main" id="{94BDFE4D-6449-B24A-ADC2-725DA97C18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8" y="278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78" name="Line 37">
              <a:extLst>
                <a:ext uri="{FF2B5EF4-FFF2-40B4-BE49-F238E27FC236}">
                  <a16:creationId xmlns:a16="http://schemas.microsoft.com/office/drawing/2014/main" id="{FC108239-B8AB-7949-BE6D-55EB708DA0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2" y="273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79" name="Freeform 38">
              <a:extLst>
                <a:ext uri="{FF2B5EF4-FFF2-40B4-BE49-F238E27FC236}">
                  <a16:creationId xmlns:a16="http://schemas.microsoft.com/office/drawing/2014/main" id="{C17CF762-960A-D649-B485-84C46BFA3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0" y="2736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79" name="Rectangle 39">
              <a:extLst>
                <a:ext uri="{FF2B5EF4-FFF2-40B4-BE49-F238E27FC236}">
                  <a16:creationId xmlns:a16="http://schemas.microsoft.com/office/drawing/2014/main" id="{9216A078-2DC7-2942-BFC1-74C1FD279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6" y="2544"/>
              <a:ext cx="202" cy="23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6</a:t>
              </a:r>
            </a:p>
          </p:txBody>
        </p:sp>
        <p:sp>
          <p:nvSpPr>
            <p:cNvPr id="10281" name="AutoShape 40">
              <a:extLst>
                <a:ext uri="{FF2B5EF4-FFF2-40B4-BE49-F238E27FC236}">
                  <a16:creationId xmlns:a16="http://schemas.microsoft.com/office/drawing/2014/main" id="{BE8022B9-D793-A44F-AD0C-6D7C05B4B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" y="3216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82" name="Line 41">
              <a:extLst>
                <a:ext uri="{FF2B5EF4-FFF2-40B4-BE49-F238E27FC236}">
                  <a16:creationId xmlns:a16="http://schemas.microsoft.com/office/drawing/2014/main" id="{A8043B2C-055D-C546-BA55-085566CA11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2" y="312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83" name="Line 42">
              <a:extLst>
                <a:ext uri="{FF2B5EF4-FFF2-40B4-BE49-F238E27FC236}">
                  <a16:creationId xmlns:a16="http://schemas.microsoft.com/office/drawing/2014/main" id="{5F1C6C1A-E5B1-C14E-A362-7BCC13BC62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6" y="307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84" name="Freeform 43">
              <a:extLst>
                <a:ext uri="{FF2B5EF4-FFF2-40B4-BE49-F238E27FC236}">
                  <a16:creationId xmlns:a16="http://schemas.microsoft.com/office/drawing/2014/main" id="{54D25A0F-C9B4-6742-A0C0-C3AD9AE6F2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4" y="3072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84" name="Rectangle 44">
              <a:extLst>
                <a:ext uri="{FF2B5EF4-FFF2-40B4-BE49-F238E27FC236}">
                  <a16:creationId xmlns:a16="http://schemas.microsoft.com/office/drawing/2014/main" id="{8CE37559-573B-254F-9430-98A433CED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" y="2880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7</a:t>
              </a:r>
            </a:p>
          </p:txBody>
        </p:sp>
        <p:sp>
          <p:nvSpPr>
            <p:cNvPr id="10286" name="AutoShape 45">
              <a:extLst>
                <a:ext uri="{FF2B5EF4-FFF2-40B4-BE49-F238E27FC236}">
                  <a16:creationId xmlns:a16="http://schemas.microsoft.com/office/drawing/2014/main" id="{DA7AF0E3-901B-2549-B769-586F9B8A7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3552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87" name="Line 46">
              <a:extLst>
                <a:ext uri="{FF2B5EF4-FFF2-40B4-BE49-F238E27FC236}">
                  <a16:creationId xmlns:a16="http://schemas.microsoft.com/office/drawing/2014/main" id="{89531A9B-0FDB-E342-8E61-602215AF50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6" y="34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88" name="Line 47">
              <a:extLst>
                <a:ext uri="{FF2B5EF4-FFF2-40B4-BE49-F238E27FC236}">
                  <a16:creationId xmlns:a16="http://schemas.microsoft.com/office/drawing/2014/main" id="{5B562A17-DBF2-C940-8073-7F3E870B9A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0" y="3408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89" name="Freeform 48">
              <a:extLst>
                <a:ext uri="{FF2B5EF4-FFF2-40B4-BE49-F238E27FC236}">
                  <a16:creationId xmlns:a16="http://schemas.microsoft.com/office/drawing/2014/main" id="{4F1CED6C-DA78-9B4F-9414-E6AE541A5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" y="3408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89" name="Rectangle 49">
              <a:extLst>
                <a:ext uri="{FF2B5EF4-FFF2-40B4-BE49-F238E27FC236}">
                  <a16:creationId xmlns:a16="http://schemas.microsoft.com/office/drawing/2014/main" id="{CC73998E-A3E5-7548-BAD2-AEEE858A3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4" y="3216"/>
              <a:ext cx="202" cy="23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8</a:t>
              </a:r>
            </a:p>
          </p:txBody>
        </p:sp>
        <p:sp>
          <p:nvSpPr>
            <p:cNvPr id="10291" name="AutoShape 50">
              <a:extLst>
                <a:ext uri="{FF2B5EF4-FFF2-40B4-BE49-F238E27FC236}">
                  <a16:creationId xmlns:a16="http://schemas.microsoft.com/office/drawing/2014/main" id="{971E0724-1959-DE48-B8F1-F07D82D5B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4" y="3888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92" name="Line 51">
              <a:extLst>
                <a:ext uri="{FF2B5EF4-FFF2-40B4-BE49-F238E27FC236}">
                  <a16:creationId xmlns:a16="http://schemas.microsoft.com/office/drawing/2014/main" id="{E8BEA22F-90EB-3D49-940C-5C8CBAF47B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0" y="3792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93" name="Line 52">
              <a:extLst>
                <a:ext uri="{FF2B5EF4-FFF2-40B4-BE49-F238E27FC236}">
                  <a16:creationId xmlns:a16="http://schemas.microsoft.com/office/drawing/2014/main" id="{C0E955E5-8C68-DA45-B565-6C5ABC1029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04" y="3744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94" name="Freeform 53">
              <a:extLst>
                <a:ext uri="{FF2B5EF4-FFF2-40B4-BE49-F238E27FC236}">
                  <a16:creationId xmlns:a16="http://schemas.microsoft.com/office/drawing/2014/main" id="{345BBBE3-3026-994D-8960-EA0D48003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3744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94" name="Rectangle 54">
              <a:extLst>
                <a:ext uri="{FF2B5EF4-FFF2-40B4-BE49-F238E27FC236}">
                  <a16:creationId xmlns:a16="http://schemas.microsoft.com/office/drawing/2014/main" id="{A898EAEA-A272-CD4D-B3D8-FC75BAFD0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8" y="3552"/>
              <a:ext cx="202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9</a:t>
              </a:r>
            </a:p>
          </p:txBody>
        </p:sp>
        <p:sp>
          <p:nvSpPr>
            <p:cNvPr id="10296" name="AutoShape 55">
              <a:extLst>
                <a:ext uri="{FF2B5EF4-FFF2-40B4-BE49-F238E27FC236}">
                  <a16:creationId xmlns:a16="http://schemas.microsoft.com/office/drawing/2014/main" id="{4AD85166-EFE3-4947-B276-15B534E57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8" y="422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297" name="Line 56">
              <a:extLst>
                <a:ext uri="{FF2B5EF4-FFF2-40B4-BE49-F238E27FC236}">
                  <a16:creationId xmlns:a16="http://schemas.microsoft.com/office/drawing/2014/main" id="{6C25C4BD-0E7E-CA4C-9FB0-0E40E29487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4" y="4128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98" name="Line 57">
              <a:extLst>
                <a:ext uri="{FF2B5EF4-FFF2-40B4-BE49-F238E27FC236}">
                  <a16:creationId xmlns:a16="http://schemas.microsoft.com/office/drawing/2014/main" id="{651387C2-7408-7A4F-B960-52504002F1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8" y="408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299" name="Freeform 58">
              <a:extLst>
                <a:ext uri="{FF2B5EF4-FFF2-40B4-BE49-F238E27FC236}">
                  <a16:creationId xmlns:a16="http://schemas.microsoft.com/office/drawing/2014/main" id="{806831B9-812A-384B-80DD-007DFE2E1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6" y="4080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499" name="Rectangle 59">
              <a:extLst>
                <a:ext uri="{FF2B5EF4-FFF2-40B4-BE49-F238E27FC236}">
                  <a16:creationId xmlns:a16="http://schemas.microsoft.com/office/drawing/2014/main" id="{353B90BD-3020-1E47-BB39-63D909096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3" y="3888"/>
              <a:ext cx="260" cy="23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10</a:t>
              </a:r>
            </a:p>
          </p:txBody>
        </p:sp>
        <p:sp>
          <p:nvSpPr>
            <p:cNvPr id="10301" name="AutoShape 60">
              <a:extLst>
                <a:ext uri="{FF2B5EF4-FFF2-40B4-BE49-F238E27FC236}">
                  <a16:creationId xmlns:a16="http://schemas.microsoft.com/office/drawing/2014/main" id="{C69327E1-3009-D942-A9DC-A8E13144B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2" y="4560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0302" name="Line 61">
              <a:extLst>
                <a:ext uri="{FF2B5EF4-FFF2-40B4-BE49-F238E27FC236}">
                  <a16:creationId xmlns:a16="http://schemas.microsoft.com/office/drawing/2014/main" id="{D76901D8-8758-8948-9E47-7A488CAC90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8" y="446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303" name="Line 62">
              <a:extLst>
                <a:ext uri="{FF2B5EF4-FFF2-40B4-BE49-F238E27FC236}">
                  <a16:creationId xmlns:a16="http://schemas.microsoft.com/office/drawing/2014/main" id="{149F0FC1-FF47-2F42-9231-F43848CF45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2" y="441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0304" name="Freeform 63">
              <a:extLst>
                <a:ext uri="{FF2B5EF4-FFF2-40B4-BE49-F238E27FC236}">
                  <a16:creationId xmlns:a16="http://schemas.microsoft.com/office/drawing/2014/main" id="{CE5F5303-4503-F342-BE23-D1B95BE8A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0" y="4416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89504" name="Rectangle 64">
              <a:extLst>
                <a:ext uri="{FF2B5EF4-FFF2-40B4-BE49-F238E27FC236}">
                  <a16:creationId xmlns:a16="http://schemas.microsoft.com/office/drawing/2014/main" id="{CA8E1FDC-01EB-D04B-8172-293D212BA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7" y="4224"/>
              <a:ext cx="260" cy="23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11</a:t>
              </a:r>
            </a:p>
          </p:txBody>
        </p:sp>
        <p:sp>
          <p:nvSpPr>
            <p:cNvPr id="10306" name="Line 65">
              <a:extLst>
                <a:ext uri="{FF2B5EF4-FFF2-40B4-BE49-F238E27FC236}">
                  <a16:creationId xmlns:a16="http://schemas.microsoft.com/office/drawing/2014/main" id="{CC7C4A54-FC57-A241-A7BA-026354BFFF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475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</p:grpSp>
      <p:sp>
        <p:nvSpPr>
          <p:cNvPr id="189506" name="Text Box 66">
            <a:extLst>
              <a:ext uri="{FF2B5EF4-FFF2-40B4-BE49-F238E27FC236}">
                <a16:creationId xmlns:a16="http://schemas.microsoft.com/office/drawing/2014/main" id="{16F9E108-D269-3342-91C1-E1796C1A3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724400"/>
            <a:ext cx="4745037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>
                <a:solidFill>
                  <a:srgbClr val="003300"/>
                </a:solidFill>
              </a:rPr>
              <a:t>… o desempenho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003300"/>
                </a:solidFill>
              </a:rPr>
              <a:t>N elementos, D ciclos/operação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003300"/>
                </a:solidFill>
              </a:rPr>
              <a:t>N*D ciclos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3300"/>
              </a:solidFill>
            </a:endParaRPr>
          </a:p>
        </p:txBody>
      </p:sp>
      <p:sp>
        <p:nvSpPr>
          <p:cNvPr id="10244" name="Rectangle 68">
            <a:extLst>
              <a:ext uri="{FF2B5EF4-FFF2-40B4-BE49-F238E27FC236}">
                <a16:creationId xmlns:a16="http://schemas.microsoft.com/office/drawing/2014/main" id="{8EB841A4-071D-AF46-B750-324708C647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87475" y="333375"/>
            <a:ext cx="7310438" cy="792163"/>
          </a:xfrm>
          <a:noFill/>
        </p:spPr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Técnicas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otimização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dependentes</a:t>
            </a:r>
            <a:r>
              <a:rPr lang="en-US" altLang="en-US" dirty="0">
                <a:ea typeface="ＭＳ Ｐゴシック" panose="020B0600070205080204" pitchFamily="34" charset="-128"/>
              </a:rPr>
              <a:t> da </a:t>
            </a:r>
            <a:r>
              <a:rPr lang="en-US" altLang="en-US" dirty="0" err="1">
                <a:ea typeface="ＭＳ Ｐゴシック" panose="020B0600070205080204" pitchFamily="34" charset="-128"/>
              </a:rPr>
              <a:t>máquina</a:t>
            </a:r>
            <a:r>
              <a:rPr lang="en-US" altLang="en-US" dirty="0">
                <a:ea typeface="ＭＳ Ｐゴシック" panose="020B0600070205080204" pitchFamily="34" charset="-128"/>
              </a:rPr>
              <a:t>: </a:t>
            </a:r>
            <a:br>
              <a:rPr lang="en-US" altLang="en-US" dirty="0">
                <a:ea typeface="ＭＳ Ｐゴシック" panose="020B0600070205080204" pitchFamily="34" charset="-128"/>
              </a:rPr>
            </a:br>
            <a:r>
              <a:rPr lang="en-US" altLang="en-US" dirty="0" err="1">
                <a:ea typeface="ＭＳ Ｐゴシック" panose="020B0600070205080204" pitchFamily="34" charset="-128"/>
              </a:rPr>
              <a:t>computação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sequencial</a:t>
            </a:r>
            <a:r>
              <a:rPr lang="en-US" altLang="en-US" dirty="0">
                <a:ea typeface="ＭＳ Ｐゴシック" panose="020B0600070205080204" pitchFamily="34" charset="-128"/>
              </a:rPr>
              <a:t> versus…</a:t>
            </a:r>
            <a:endParaRPr lang="en-US" altLang="en-US" b="0" dirty="0">
              <a:ea typeface="ＭＳ Ｐゴシック" panose="020B0600070205080204" pitchFamily="34" charset="-128"/>
            </a:endParaRPr>
          </a:p>
        </p:txBody>
      </p:sp>
      <p:sp>
        <p:nvSpPr>
          <p:cNvPr id="189509" name="Text Box 69">
            <a:extLst>
              <a:ext uri="{FF2B5EF4-FFF2-40B4-BE49-F238E27FC236}">
                <a16:creationId xmlns:a16="http://schemas.microsoft.com/office/drawing/2014/main" id="{0338427A-6BA4-EE49-A871-8EBA9517C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1700808"/>
            <a:ext cx="551338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600" b="1">
                <a:solidFill>
                  <a:srgbClr val="800000"/>
                </a:solidFill>
              </a:rPr>
              <a:t>Computação sequencial </a:t>
            </a:r>
            <a:r>
              <a:rPr lang="pt-PT" altLang="en-US" sz="2600" b="1" i="1">
                <a:solidFill>
                  <a:srgbClr val="800000"/>
                </a:solidFill>
              </a:rPr>
              <a:t>versus</a:t>
            </a:r>
            <a:r>
              <a:rPr lang="pt-PT" altLang="en-US" sz="2600" b="1">
                <a:solidFill>
                  <a:srgbClr val="800000"/>
                </a:solidFill>
              </a:rPr>
              <a:t> ...</a:t>
            </a:r>
            <a:endParaRPr lang="en-US" altLang="en-US" sz="26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8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build="p"/>
      <p:bldP spid="189506" grpId="0"/>
      <p:bldP spid="1895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>
            <a:extLst>
              <a:ext uri="{FF2B5EF4-FFF2-40B4-BE49-F238E27FC236}">
                <a16:creationId xmlns:a16="http://schemas.microsoft.com/office/drawing/2014/main" id="{1FF996BD-A21D-084A-AF4E-0381CCECC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75150" y="2205038"/>
            <a:ext cx="4768850" cy="2133600"/>
          </a:xfrm>
        </p:spPr>
        <p:txBody>
          <a:bodyPr/>
          <a:lstStyle/>
          <a:p>
            <a:pPr marL="385763" indent="-385763" eaLnBrk="1" hangingPunct="1">
              <a:lnSpc>
                <a:spcPct val="90000"/>
              </a:lnSpc>
            </a:pPr>
            <a:r>
              <a:rPr lang="en-US" altLang="en-US" dirty="0">
                <a:solidFill>
                  <a:srgbClr val="012629"/>
                </a:solidFill>
                <a:ea typeface="ＭＳ Ｐゴシック" panose="020B0600070205080204" pitchFamily="34" charset="-128"/>
              </a:rPr>
              <a:t>a </a:t>
            </a:r>
            <a:r>
              <a:rPr lang="en-US" altLang="en-US" dirty="0" err="1">
                <a:solidFill>
                  <a:srgbClr val="012629"/>
                </a:solidFill>
                <a:ea typeface="ＭＳ Ｐゴシック" panose="020B0600070205080204" pitchFamily="34" charset="-128"/>
              </a:rPr>
              <a:t>computação</a:t>
            </a:r>
            <a:r>
              <a:rPr lang="en-US" altLang="en-US" dirty="0">
                <a:solidFill>
                  <a:srgbClr val="012629"/>
                </a:solidFill>
                <a:ea typeface="ＭＳ Ｐゴシック" panose="020B0600070205080204" pitchFamily="34" charset="-128"/>
              </a:rPr>
              <a:t>…</a:t>
            </a:r>
          </a:p>
          <a:p>
            <a:pPr marL="744538" lvl="1" indent="-246063" eaLnBrk="1" hangingPunct="1">
              <a:lnSpc>
                <a:spcPct val="90000"/>
              </a:lnSpc>
              <a:buFontTx/>
              <a:buNone/>
            </a:pP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((((((1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0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2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4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</a:t>
            </a:r>
          </a:p>
          <a:p>
            <a:pPr marL="744538" lvl="1" indent="-246063" eaLnBrk="1" hangingPunct="1">
              <a:lnSpc>
                <a:spcPct val="90000"/>
              </a:lnSpc>
              <a:buFontTx/>
              <a:buNone/>
            </a:pP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  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6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8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10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</a:t>
            </a:r>
          </a:p>
          <a:p>
            <a:pPr marL="744538" lvl="1" indent="-246063" eaLnBrk="1" hangingPunct="1">
              <a:lnSpc>
                <a:spcPct val="90000"/>
              </a:lnSpc>
              <a:buFontTx/>
              <a:buNone/>
            </a:pP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((((((1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1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3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5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                              	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7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9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 * x</a:t>
            </a:r>
            <a:r>
              <a:rPr lang="en-US" altLang="en-US" sz="2000" baseline="-25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11</a:t>
            </a:r>
            <a:r>
              <a:rPr lang="en-US" altLang="en-US" sz="2000" dirty="0">
                <a:solidFill>
                  <a:srgbClr val="012629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)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7CC72413-5BEC-324A-A340-BE6CC020C317}"/>
              </a:ext>
            </a:extLst>
          </p:cNvPr>
          <p:cNvGrpSpPr>
            <a:grpSpLocks/>
          </p:cNvGrpSpPr>
          <p:nvPr/>
        </p:nvGrpSpPr>
        <p:grpSpPr bwMode="auto">
          <a:xfrm>
            <a:off x="2627313" y="1940024"/>
            <a:ext cx="3579812" cy="3505200"/>
            <a:chOff x="1152" y="1488"/>
            <a:chExt cx="2255" cy="2208"/>
          </a:xfrm>
        </p:grpSpPr>
        <p:sp>
          <p:nvSpPr>
            <p:cNvPr id="11309" name="AutoShape 5">
              <a:extLst>
                <a:ext uri="{FF2B5EF4-FFF2-40B4-BE49-F238E27FC236}">
                  <a16:creationId xmlns:a16="http://schemas.microsoft.com/office/drawing/2014/main" id="{E8C6BE6E-C59C-534E-8A43-D11335BE73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82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10" name="Line 6">
              <a:extLst>
                <a:ext uri="{FF2B5EF4-FFF2-40B4-BE49-F238E27FC236}">
                  <a16:creationId xmlns:a16="http://schemas.microsoft.com/office/drawing/2014/main" id="{1BB7F456-E497-AD49-AA77-E0D5015B18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168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11" name="Line 7">
              <a:extLst>
                <a:ext uri="{FF2B5EF4-FFF2-40B4-BE49-F238E27FC236}">
                  <a16:creationId xmlns:a16="http://schemas.microsoft.com/office/drawing/2014/main" id="{A2EC075A-4401-AE4F-84EA-08BDD07944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168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12" name="AutoShape 8">
              <a:extLst>
                <a:ext uri="{FF2B5EF4-FFF2-40B4-BE49-F238E27FC236}">
                  <a16:creationId xmlns:a16="http://schemas.microsoft.com/office/drawing/2014/main" id="{B6784E9E-679E-4746-B0F7-0579E2F6D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160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13" name="Line 9">
              <a:extLst>
                <a:ext uri="{FF2B5EF4-FFF2-40B4-BE49-F238E27FC236}">
                  <a16:creationId xmlns:a16="http://schemas.microsoft.com/office/drawing/2014/main" id="{89F80802-8FA5-2A41-8D2A-46F0E1BC2B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2" y="206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14" name="Line 10">
              <a:extLst>
                <a:ext uri="{FF2B5EF4-FFF2-40B4-BE49-F238E27FC236}">
                  <a16:creationId xmlns:a16="http://schemas.microsoft.com/office/drawing/2014/main" id="{5A6ABB71-F11C-444E-A860-AB5E044953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01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15" name="Freeform 11">
              <a:extLst>
                <a:ext uri="{FF2B5EF4-FFF2-40B4-BE49-F238E27FC236}">
                  <a16:creationId xmlns:a16="http://schemas.microsoft.com/office/drawing/2014/main" id="{321EF2E1-8D62-A74A-B73E-58DCA63D9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" y="2016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00" name="Rectangle 12">
              <a:extLst>
                <a:ext uri="{FF2B5EF4-FFF2-40B4-BE49-F238E27FC236}">
                  <a16:creationId xmlns:a16="http://schemas.microsoft.com/office/drawing/2014/main" id="{4D25BBDB-D74E-4741-971C-585A4C1AD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1" y="1488"/>
              <a:ext cx="144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en-US" b="1">
                  <a:solidFill>
                    <a:schemeClr val="tx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urier New" charset="0"/>
                  <a:ea typeface="ＭＳ Ｐゴシック" charset="0"/>
                  <a:cs typeface="ＭＳ Ｐゴシック" charset="0"/>
                </a:rPr>
                <a:t>1</a:t>
              </a:r>
              <a:endParaRPr lang="en-US" b="1" baseline="-2500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urier New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91501" name="Rectangle 13">
              <a:extLst>
                <a:ext uri="{FF2B5EF4-FFF2-40B4-BE49-F238E27FC236}">
                  <a16:creationId xmlns:a16="http://schemas.microsoft.com/office/drawing/2014/main" id="{96D60F63-835B-BD40-8800-91B3CEF17D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6" y="1488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1</a:t>
              </a:r>
            </a:p>
          </p:txBody>
        </p:sp>
        <p:sp>
          <p:nvSpPr>
            <p:cNvPr id="191502" name="Rectangle 14">
              <a:extLst>
                <a:ext uri="{FF2B5EF4-FFF2-40B4-BE49-F238E27FC236}">
                  <a16:creationId xmlns:a16="http://schemas.microsoft.com/office/drawing/2014/main" id="{D49FA447-F48E-2E41-8C67-4ADE2C5DB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824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3</a:t>
              </a:r>
            </a:p>
          </p:txBody>
        </p:sp>
        <p:sp>
          <p:nvSpPr>
            <p:cNvPr id="11319" name="AutoShape 15">
              <a:extLst>
                <a:ext uri="{FF2B5EF4-FFF2-40B4-BE49-F238E27FC236}">
                  <a16:creationId xmlns:a16="http://schemas.microsoft.com/office/drawing/2014/main" id="{0743A8D8-11C2-5D40-BDF5-58C03DE88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0" y="2496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20" name="Line 16">
              <a:extLst>
                <a:ext uri="{FF2B5EF4-FFF2-40B4-BE49-F238E27FC236}">
                  <a16:creationId xmlns:a16="http://schemas.microsoft.com/office/drawing/2014/main" id="{CA9F9520-D655-2942-B8DE-047FB2E0F2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6" y="240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21" name="Line 17">
              <a:extLst>
                <a:ext uri="{FF2B5EF4-FFF2-40B4-BE49-F238E27FC236}">
                  <a16:creationId xmlns:a16="http://schemas.microsoft.com/office/drawing/2014/main" id="{19928D9C-33E1-B543-96E7-345103C213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0" y="235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22" name="Freeform 18">
              <a:extLst>
                <a:ext uri="{FF2B5EF4-FFF2-40B4-BE49-F238E27FC236}">
                  <a16:creationId xmlns:a16="http://schemas.microsoft.com/office/drawing/2014/main" id="{AE8A4DB6-3872-F346-A1A7-008606F8B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8" y="2352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07" name="Rectangle 19">
              <a:extLst>
                <a:ext uri="{FF2B5EF4-FFF2-40B4-BE49-F238E27FC236}">
                  <a16:creationId xmlns:a16="http://schemas.microsoft.com/office/drawing/2014/main" id="{ACEE3C09-E31D-C84A-B797-6D2F101F9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4" y="2160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5</a:t>
              </a:r>
            </a:p>
          </p:txBody>
        </p:sp>
        <p:sp>
          <p:nvSpPr>
            <p:cNvPr id="11324" name="AutoShape 20">
              <a:extLst>
                <a:ext uri="{FF2B5EF4-FFF2-40B4-BE49-F238E27FC236}">
                  <a16:creationId xmlns:a16="http://schemas.microsoft.com/office/drawing/2014/main" id="{1040CBF3-64B6-C44A-AF19-4934DEADF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4" y="2832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25" name="Line 21">
              <a:extLst>
                <a:ext uri="{FF2B5EF4-FFF2-40B4-BE49-F238E27FC236}">
                  <a16:creationId xmlns:a16="http://schemas.microsoft.com/office/drawing/2014/main" id="{39CDF06C-62DD-014F-8BD2-1DA8738D4E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0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26" name="Line 22">
              <a:extLst>
                <a:ext uri="{FF2B5EF4-FFF2-40B4-BE49-F238E27FC236}">
                  <a16:creationId xmlns:a16="http://schemas.microsoft.com/office/drawing/2014/main" id="{64F87805-3BE2-8A42-99D3-B8C65A32F7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4" y="2688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27" name="Freeform 23">
              <a:extLst>
                <a:ext uri="{FF2B5EF4-FFF2-40B4-BE49-F238E27FC236}">
                  <a16:creationId xmlns:a16="http://schemas.microsoft.com/office/drawing/2014/main" id="{70333BFF-9A7C-2E47-B57E-45102FF74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" y="2688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12" name="Rectangle 24">
              <a:extLst>
                <a:ext uri="{FF2B5EF4-FFF2-40B4-BE49-F238E27FC236}">
                  <a16:creationId xmlns:a16="http://schemas.microsoft.com/office/drawing/2014/main" id="{8062A879-5EC6-1E49-ACB1-6DDB7DC38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" y="2496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7</a:t>
              </a:r>
            </a:p>
          </p:txBody>
        </p:sp>
        <p:sp>
          <p:nvSpPr>
            <p:cNvPr id="11329" name="AutoShape 25">
              <a:extLst>
                <a:ext uri="{FF2B5EF4-FFF2-40B4-BE49-F238E27FC236}">
                  <a16:creationId xmlns:a16="http://schemas.microsoft.com/office/drawing/2014/main" id="{67A86B72-A8B4-1E43-83A2-916DBCB44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8" y="3168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30" name="Line 26">
              <a:extLst>
                <a:ext uri="{FF2B5EF4-FFF2-40B4-BE49-F238E27FC236}">
                  <a16:creationId xmlns:a16="http://schemas.microsoft.com/office/drawing/2014/main" id="{E4160DB5-2CCD-DC4D-ACE1-D0D9E20B03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4" y="3072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31" name="Line 27">
              <a:extLst>
                <a:ext uri="{FF2B5EF4-FFF2-40B4-BE49-F238E27FC236}">
                  <a16:creationId xmlns:a16="http://schemas.microsoft.com/office/drawing/2014/main" id="{02B9A3CE-4C64-5042-BA3D-42C38024B3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98" y="3024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32" name="Freeform 28">
              <a:extLst>
                <a:ext uri="{FF2B5EF4-FFF2-40B4-BE49-F238E27FC236}">
                  <a16:creationId xmlns:a16="http://schemas.microsoft.com/office/drawing/2014/main" id="{79080C6D-639B-1F4D-B4EB-59B548BA5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6" y="3024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17" name="Rectangle 29">
              <a:extLst>
                <a:ext uri="{FF2B5EF4-FFF2-40B4-BE49-F238E27FC236}">
                  <a16:creationId xmlns:a16="http://schemas.microsoft.com/office/drawing/2014/main" id="{2F9F9407-0B4B-C748-AD8A-C442EF317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2" y="2832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9</a:t>
              </a:r>
            </a:p>
          </p:txBody>
        </p:sp>
        <p:sp>
          <p:nvSpPr>
            <p:cNvPr id="11334" name="AutoShape 30">
              <a:extLst>
                <a:ext uri="{FF2B5EF4-FFF2-40B4-BE49-F238E27FC236}">
                  <a16:creationId xmlns:a16="http://schemas.microsoft.com/office/drawing/2014/main" id="{C3157850-E04D-7348-9D85-BD58DA9CE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2" y="350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35" name="Line 31">
              <a:extLst>
                <a:ext uri="{FF2B5EF4-FFF2-40B4-BE49-F238E27FC236}">
                  <a16:creationId xmlns:a16="http://schemas.microsoft.com/office/drawing/2014/main" id="{407C6A91-7E35-7F4C-B354-8101333AD4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8" y="3408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36" name="Line 32">
              <a:extLst>
                <a:ext uri="{FF2B5EF4-FFF2-40B4-BE49-F238E27FC236}">
                  <a16:creationId xmlns:a16="http://schemas.microsoft.com/office/drawing/2014/main" id="{524791DE-7287-A342-B533-AB2B9B4445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2" y="336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37" name="Freeform 33">
              <a:extLst>
                <a:ext uri="{FF2B5EF4-FFF2-40B4-BE49-F238E27FC236}">
                  <a16:creationId xmlns:a16="http://schemas.microsoft.com/office/drawing/2014/main" id="{8BABA212-8426-384F-B184-007BB1BDB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" y="3360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22" name="Rectangle 34">
              <a:extLst>
                <a:ext uri="{FF2B5EF4-FFF2-40B4-BE49-F238E27FC236}">
                  <a16:creationId xmlns:a16="http://schemas.microsoft.com/office/drawing/2014/main" id="{3FEDA06E-6270-E648-95B4-8AA6C1A3E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7" y="3168"/>
              <a:ext cx="260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11</a:t>
              </a:r>
            </a:p>
          </p:txBody>
        </p:sp>
      </p:grpSp>
      <p:grpSp>
        <p:nvGrpSpPr>
          <p:cNvPr id="3" name="Group 73">
            <a:extLst>
              <a:ext uri="{FF2B5EF4-FFF2-40B4-BE49-F238E27FC236}">
                <a16:creationId xmlns:a16="http://schemas.microsoft.com/office/drawing/2014/main" id="{1EF28A0D-67BA-9442-B7D6-9584D0F108E9}"/>
              </a:ext>
            </a:extLst>
          </p:cNvPr>
          <p:cNvGrpSpPr>
            <a:grpSpLocks/>
          </p:cNvGrpSpPr>
          <p:nvPr/>
        </p:nvGrpSpPr>
        <p:grpSpPr bwMode="auto">
          <a:xfrm>
            <a:off x="4989513" y="5421313"/>
            <a:ext cx="838200" cy="762000"/>
            <a:chOff x="2640" y="3696"/>
            <a:chExt cx="528" cy="480"/>
          </a:xfrm>
        </p:grpSpPr>
        <p:grpSp>
          <p:nvGrpSpPr>
            <p:cNvPr id="11304" name="Group 35">
              <a:extLst>
                <a:ext uri="{FF2B5EF4-FFF2-40B4-BE49-F238E27FC236}">
                  <a16:creationId xmlns:a16="http://schemas.microsoft.com/office/drawing/2014/main" id="{A5EC9A04-0D0A-0141-828A-E8DBB5E39DBC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2880" y="3696"/>
              <a:ext cx="288" cy="144"/>
              <a:chOff x="3214" y="3696"/>
              <a:chExt cx="288" cy="144"/>
            </a:xfrm>
          </p:grpSpPr>
          <p:sp>
            <p:nvSpPr>
              <p:cNvPr id="11307" name="Line 36">
                <a:extLst>
                  <a:ext uri="{FF2B5EF4-FFF2-40B4-BE49-F238E27FC236}">
                    <a16:creationId xmlns:a16="http://schemas.microsoft.com/office/drawing/2014/main" id="{E7205368-7024-F549-AD82-85C53FBAC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2" y="3744"/>
                <a:ext cx="0" cy="9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11308" name="Freeform 37">
                <a:extLst>
                  <a:ext uri="{FF2B5EF4-FFF2-40B4-BE49-F238E27FC236}">
                    <a16:creationId xmlns:a16="http://schemas.microsoft.com/office/drawing/2014/main" id="{1E09AFD8-3706-8B41-AB2D-FF5E9D2A4E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4" y="3696"/>
                <a:ext cx="288" cy="48"/>
              </a:xfrm>
              <a:custGeom>
                <a:avLst/>
                <a:gdLst>
                  <a:gd name="T0" fmla="*/ 0 w 288"/>
                  <a:gd name="T1" fmla="*/ 0 h 48"/>
                  <a:gd name="T2" fmla="*/ 0 w 288"/>
                  <a:gd name="T3" fmla="*/ 48 h 48"/>
                  <a:gd name="T4" fmla="*/ 288 w 288"/>
                  <a:gd name="T5" fmla="*/ 48 h 48"/>
                  <a:gd name="T6" fmla="*/ 0 60000 65536"/>
                  <a:gd name="T7" fmla="*/ 0 60000 65536"/>
                  <a:gd name="T8" fmla="*/ 0 60000 65536"/>
                  <a:gd name="T9" fmla="*/ 0 w 288"/>
                  <a:gd name="T10" fmla="*/ 0 h 48"/>
                  <a:gd name="T11" fmla="*/ 288 w 288"/>
                  <a:gd name="T12" fmla="*/ 48 h 4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8" h="48">
                    <a:moveTo>
                      <a:pt x="0" y="0"/>
                    </a:moveTo>
                    <a:lnTo>
                      <a:pt x="0" y="48"/>
                    </a:lnTo>
                    <a:lnTo>
                      <a:pt x="288" y="48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  <a:round/>
                <a:headEnd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45720" rIns="45720" anchor="ctr">
                <a:spAutoFit/>
              </a:bodyPr>
              <a:lstStyle/>
              <a:p>
                <a:endParaRPr lang="en-PT"/>
              </a:p>
            </p:txBody>
          </p:sp>
        </p:grpSp>
        <p:sp>
          <p:nvSpPr>
            <p:cNvPr id="11305" name="AutoShape 38">
              <a:extLst>
                <a:ext uri="{FF2B5EF4-FFF2-40B4-BE49-F238E27FC236}">
                  <a16:creationId xmlns:a16="http://schemas.microsoft.com/office/drawing/2014/main" id="{B15F2D09-B38C-1945-BD4A-7B6747F4D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3840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306" name="Line 39">
              <a:extLst>
                <a:ext uri="{FF2B5EF4-FFF2-40B4-BE49-F238E27FC236}">
                  <a16:creationId xmlns:a16="http://schemas.microsoft.com/office/drawing/2014/main" id="{D12D8214-5ABB-AB44-AAC9-9DD5B2D39F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6" y="403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</p:grpSp>
      <p:grpSp>
        <p:nvGrpSpPr>
          <p:cNvPr id="5" name="Group 40">
            <a:extLst>
              <a:ext uri="{FF2B5EF4-FFF2-40B4-BE49-F238E27FC236}">
                <a16:creationId xmlns:a16="http://schemas.microsoft.com/office/drawing/2014/main" id="{060197CE-EA6B-5340-9F57-804693B3AA31}"/>
              </a:ext>
            </a:extLst>
          </p:cNvPr>
          <p:cNvGrpSpPr>
            <a:grpSpLocks/>
          </p:cNvGrpSpPr>
          <p:nvPr/>
        </p:nvGrpSpPr>
        <p:grpSpPr bwMode="auto">
          <a:xfrm>
            <a:off x="1179513" y="1916832"/>
            <a:ext cx="3962400" cy="3733800"/>
            <a:chOff x="240" y="1488"/>
            <a:chExt cx="2496" cy="2352"/>
          </a:xfrm>
        </p:grpSpPr>
        <p:sp>
          <p:nvSpPr>
            <p:cNvPr id="11272" name="AutoShape 41">
              <a:extLst>
                <a:ext uri="{FF2B5EF4-FFF2-40B4-BE49-F238E27FC236}">
                  <a16:creationId xmlns:a16="http://schemas.microsoft.com/office/drawing/2014/main" id="{84BD8E1B-A3D6-4842-8186-FB86C1ED7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82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273" name="Line 42">
              <a:extLst>
                <a:ext uri="{FF2B5EF4-FFF2-40B4-BE49-F238E27FC236}">
                  <a16:creationId xmlns:a16="http://schemas.microsoft.com/office/drawing/2014/main" id="{107D4363-0A22-1140-B650-BD185DAA3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168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74" name="Line 43">
              <a:extLst>
                <a:ext uri="{FF2B5EF4-FFF2-40B4-BE49-F238E27FC236}">
                  <a16:creationId xmlns:a16="http://schemas.microsoft.com/office/drawing/2014/main" id="{28FE0451-082B-6A47-BD1D-D3FC3547B6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" y="168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75" name="AutoShape 44">
              <a:extLst>
                <a:ext uri="{FF2B5EF4-FFF2-40B4-BE49-F238E27FC236}">
                  <a16:creationId xmlns:a16="http://schemas.microsoft.com/office/drawing/2014/main" id="{8E66C59C-9743-D04A-9AC6-F048291C7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2160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276" name="Line 45">
              <a:extLst>
                <a:ext uri="{FF2B5EF4-FFF2-40B4-BE49-F238E27FC236}">
                  <a16:creationId xmlns:a16="http://schemas.microsoft.com/office/drawing/2014/main" id="{2A4D1FCB-EBA0-B440-B9EA-5AAA7DD708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0" y="206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77" name="Line 46">
              <a:extLst>
                <a:ext uri="{FF2B5EF4-FFF2-40B4-BE49-F238E27FC236}">
                  <a16:creationId xmlns:a16="http://schemas.microsoft.com/office/drawing/2014/main" id="{9020298A-6CE2-D14F-B244-044D71CA7C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2016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78" name="Freeform 47">
              <a:extLst>
                <a:ext uri="{FF2B5EF4-FFF2-40B4-BE49-F238E27FC236}">
                  <a16:creationId xmlns:a16="http://schemas.microsoft.com/office/drawing/2014/main" id="{A32E2946-97EB-B141-86A7-DF655B6BF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" y="2016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36" name="Rectangle 48">
              <a:extLst>
                <a:ext uri="{FF2B5EF4-FFF2-40B4-BE49-F238E27FC236}">
                  <a16:creationId xmlns:a16="http://schemas.microsoft.com/office/drawing/2014/main" id="{CD83CF69-6279-D540-9D11-2AB7E5724B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" y="1488"/>
              <a:ext cx="144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/>
            <a:p>
              <a:pPr algn="ctr">
                <a:lnSpc>
                  <a:spcPct val="90000"/>
                </a:lnSpc>
                <a:defRPr/>
              </a:pPr>
              <a:r>
                <a:rPr lang="en-US" b="1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Courier New" charset="0"/>
                  <a:ea typeface="ＭＳ Ｐゴシック" charset="0"/>
                  <a:cs typeface="ＭＳ Ｐゴシック" charset="0"/>
                </a:rPr>
                <a:t>1</a:t>
              </a:r>
              <a:endParaRPr lang="en-US" b="1" baseline="-25000" dirty="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Courier New" charset="0"/>
                <a:ea typeface="ＭＳ Ｐゴシック" charset="0"/>
                <a:cs typeface="ＭＳ Ｐゴシック" charset="0"/>
              </a:endParaRPr>
            </a:p>
          </p:txBody>
        </p:sp>
        <p:sp>
          <p:nvSpPr>
            <p:cNvPr id="191537" name="Rectangle 49">
              <a:extLst>
                <a:ext uri="{FF2B5EF4-FFF2-40B4-BE49-F238E27FC236}">
                  <a16:creationId xmlns:a16="http://schemas.microsoft.com/office/drawing/2014/main" id="{AA6E2345-1839-F842-B768-A854206D7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488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0</a:t>
              </a:r>
            </a:p>
          </p:txBody>
        </p:sp>
        <p:sp>
          <p:nvSpPr>
            <p:cNvPr id="191538" name="Rectangle 50">
              <a:extLst>
                <a:ext uri="{FF2B5EF4-FFF2-40B4-BE49-F238E27FC236}">
                  <a16:creationId xmlns:a16="http://schemas.microsoft.com/office/drawing/2014/main" id="{ED25AD77-38A9-6142-9C92-ED804D6D9B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824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2</a:t>
              </a:r>
            </a:p>
          </p:txBody>
        </p:sp>
        <p:sp>
          <p:nvSpPr>
            <p:cNvPr id="11282" name="AutoShape 51">
              <a:extLst>
                <a:ext uri="{FF2B5EF4-FFF2-40B4-BE49-F238E27FC236}">
                  <a16:creationId xmlns:a16="http://schemas.microsoft.com/office/drawing/2014/main" id="{9D8BA51A-1FDA-9E40-AB4E-8ED574A153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2496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283" name="Line 52">
              <a:extLst>
                <a:ext uri="{FF2B5EF4-FFF2-40B4-BE49-F238E27FC236}">
                  <a16:creationId xmlns:a16="http://schemas.microsoft.com/office/drawing/2014/main" id="{81AF707E-090B-2D46-ABB4-678B4E9112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4" y="240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84" name="Line 53">
              <a:extLst>
                <a:ext uri="{FF2B5EF4-FFF2-40B4-BE49-F238E27FC236}">
                  <a16:creationId xmlns:a16="http://schemas.microsoft.com/office/drawing/2014/main" id="{4B3B01D8-F41E-D64D-AA08-C64F9BE936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8" y="2352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85" name="Freeform 54">
              <a:extLst>
                <a:ext uri="{FF2B5EF4-FFF2-40B4-BE49-F238E27FC236}">
                  <a16:creationId xmlns:a16="http://schemas.microsoft.com/office/drawing/2014/main" id="{9512D799-E56B-C04D-B14C-E235A5A47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" y="2352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43" name="Rectangle 55">
              <a:extLst>
                <a:ext uri="{FF2B5EF4-FFF2-40B4-BE49-F238E27FC236}">
                  <a16:creationId xmlns:a16="http://schemas.microsoft.com/office/drawing/2014/main" id="{1C25E626-8BB3-BE46-9CDE-55DD93892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2" y="2160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4</a:t>
              </a:r>
            </a:p>
          </p:txBody>
        </p:sp>
        <p:sp>
          <p:nvSpPr>
            <p:cNvPr id="11287" name="AutoShape 56">
              <a:extLst>
                <a:ext uri="{FF2B5EF4-FFF2-40B4-BE49-F238E27FC236}">
                  <a16:creationId xmlns:a16="http://schemas.microsoft.com/office/drawing/2014/main" id="{8517FFE7-F276-B346-91C1-8C9F601F2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2" y="2832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 dirty="0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288" name="Line 57">
              <a:extLst>
                <a:ext uri="{FF2B5EF4-FFF2-40B4-BE49-F238E27FC236}">
                  <a16:creationId xmlns:a16="http://schemas.microsoft.com/office/drawing/2014/main" id="{428FB70C-65EC-CC48-A73F-5D24F882FE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8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89" name="Line 58">
              <a:extLst>
                <a:ext uri="{FF2B5EF4-FFF2-40B4-BE49-F238E27FC236}">
                  <a16:creationId xmlns:a16="http://schemas.microsoft.com/office/drawing/2014/main" id="{628B7F88-4B18-FA40-B00E-D7AE5E87E1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2" y="2688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90" name="Freeform 59">
              <a:extLst>
                <a:ext uri="{FF2B5EF4-FFF2-40B4-BE49-F238E27FC236}">
                  <a16:creationId xmlns:a16="http://schemas.microsoft.com/office/drawing/2014/main" id="{F472A8C7-EA2D-D547-90E2-170CD4035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0" y="2688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48" name="Rectangle 60">
              <a:extLst>
                <a:ext uri="{FF2B5EF4-FFF2-40B4-BE49-F238E27FC236}">
                  <a16:creationId xmlns:a16="http://schemas.microsoft.com/office/drawing/2014/main" id="{F804E211-3782-374F-9745-4A257C321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" y="2496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6</a:t>
              </a:r>
            </a:p>
          </p:txBody>
        </p:sp>
        <p:sp>
          <p:nvSpPr>
            <p:cNvPr id="11292" name="AutoShape 61">
              <a:extLst>
                <a:ext uri="{FF2B5EF4-FFF2-40B4-BE49-F238E27FC236}">
                  <a16:creationId xmlns:a16="http://schemas.microsoft.com/office/drawing/2014/main" id="{7BF30A0A-1F33-BB4F-9142-E8B258840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6" y="3168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293" name="Line 62">
              <a:extLst>
                <a:ext uri="{FF2B5EF4-FFF2-40B4-BE49-F238E27FC236}">
                  <a16:creationId xmlns:a16="http://schemas.microsoft.com/office/drawing/2014/main" id="{44CB22E3-44E2-1842-9B76-E44645F591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2" y="3072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94" name="Line 63">
              <a:extLst>
                <a:ext uri="{FF2B5EF4-FFF2-40B4-BE49-F238E27FC236}">
                  <a16:creationId xmlns:a16="http://schemas.microsoft.com/office/drawing/2014/main" id="{8DF94AFD-1F4D-174A-8B04-FFC61ABE15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6" y="3024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95" name="Freeform 64">
              <a:extLst>
                <a:ext uri="{FF2B5EF4-FFF2-40B4-BE49-F238E27FC236}">
                  <a16:creationId xmlns:a16="http://schemas.microsoft.com/office/drawing/2014/main" id="{423F8BA4-F76C-714F-A5CA-CFC42021A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" y="3024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53" name="Rectangle 65">
              <a:extLst>
                <a:ext uri="{FF2B5EF4-FFF2-40B4-BE49-F238E27FC236}">
                  <a16:creationId xmlns:a16="http://schemas.microsoft.com/office/drawing/2014/main" id="{31C16EEA-D18F-A345-874A-A939E7A5E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0" y="2832"/>
              <a:ext cx="202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8</a:t>
              </a:r>
            </a:p>
          </p:txBody>
        </p:sp>
        <p:sp>
          <p:nvSpPr>
            <p:cNvPr id="11297" name="AutoShape 66">
              <a:extLst>
                <a:ext uri="{FF2B5EF4-FFF2-40B4-BE49-F238E27FC236}">
                  <a16:creationId xmlns:a16="http://schemas.microsoft.com/office/drawing/2014/main" id="{6709BDEB-D33D-5B4E-A7C4-4F55E7AE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0" y="3504"/>
              <a:ext cx="336" cy="192"/>
            </a:xfrm>
            <a:prstGeom prst="roundRect">
              <a:avLst>
                <a:gd name="adj" fmla="val 19644"/>
              </a:avLst>
            </a:prstGeom>
            <a:solidFill>
              <a:srgbClr val="99FFCC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latin typeface="Courier New" panose="02070309020205020404" pitchFamily="49" charset="0"/>
                </a:rPr>
                <a:t>*</a:t>
              </a:r>
            </a:p>
          </p:txBody>
        </p:sp>
        <p:sp>
          <p:nvSpPr>
            <p:cNvPr id="11298" name="Line 67">
              <a:extLst>
                <a:ext uri="{FF2B5EF4-FFF2-40B4-BE49-F238E27FC236}">
                  <a16:creationId xmlns:a16="http://schemas.microsoft.com/office/drawing/2014/main" id="{D31F1490-AEF2-7241-B784-316AF94D64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6" y="3408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299" name="Line 68">
              <a:extLst>
                <a:ext uri="{FF2B5EF4-FFF2-40B4-BE49-F238E27FC236}">
                  <a16:creationId xmlns:a16="http://schemas.microsoft.com/office/drawing/2014/main" id="{2E33D421-46DC-DC4E-95AD-EE9347EE0B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0" y="3360"/>
              <a:ext cx="0" cy="14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00" name="Freeform 69">
              <a:extLst>
                <a:ext uri="{FF2B5EF4-FFF2-40B4-BE49-F238E27FC236}">
                  <a16:creationId xmlns:a16="http://schemas.microsoft.com/office/drawing/2014/main" id="{CC6F8605-02E8-1E4D-9FDD-9A86210DE7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8" y="3360"/>
              <a:ext cx="288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288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45720" rIns="45720" anchor="ctr">
              <a:spAutoFit/>
            </a:bodyPr>
            <a:lstStyle/>
            <a:p>
              <a:endParaRPr lang="en-PT"/>
            </a:p>
          </p:txBody>
        </p:sp>
        <p:sp>
          <p:nvSpPr>
            <p:cNvPr id="191558" name="Rectangle 70">
              <a:extLst>
                <a:ext uri="{FF2B5EF4-FFF2-40B4-BE49-F238E27FC236}">
                  <a16:creationId xmlns:a16="http://schemas.microsoft.com/office/drawing/2014/main" id="{93241694-CE44-AF43-8C80-66F8DCD89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5" y="3168"/>
              <a:ext cx="260" cy="21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 type="none" w="sm" len="sm"/>
            </a:ln>
            <a:effectLst/>
          </p:spPr>
          <p:txBody>
            <a:bodyPr wrap="none" lIns="45720" rIns="45720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defRPr/>
              </a:pPr>
              <a:r>
                <a:rPr lang="en-US" altLang="en-US" sz="1800" b="1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x</a:t>
              </a:r>
              <a:r>
                <a:rPr lang="en-US" altLang="en-US" sz="1800" b="1" baseline="-2500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urier New" panose="02070309020205020404" pitchFamily="49" charset="0"/>
                </a:rPr>
                <a:t>10</a:t>
              </a:r>
            </a:p>
          </p:txBody>
        </p:sp>
        <p:sp>
          <p:nvSpPr>
            <p:cNvPr id="11302" name="Line 71">
              <a:extLst>
                <a:ext uri="{FF2B5EF4-FFF2-40B4-BE49-F238E27FC236}">
                  <a16:creationId xmlns:a16="http://schemas.microsoft.com/office/drawing/2014/main" id="{D18F97E1-F95F-9E41-AB7C-A8B8A439C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374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11303" name="Freeform 72">
              <a:extLst>
                <a:ext uri="{FF2B5EF4-FFF2-40B4-BE49-F238E27FC236}">
                  <a16:creationId xmlns:a16="http://schemas.microsoft.com/office/drawing/2014/main" id="{8AA819E3-73CC-FB46-BB68-627B0EAFF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2" y="3696"/>
              <a:ext cx="434" cy="48"/>
            </a:xfrm>
            <a:custGeom>
              <a:avLst/>
              <a:gdLst>
                <a:gd name="T0" fmla="*/ 0 w 288"/>
                <a:gd name="T1" fmla="*/ 0 h 48"/>
                <a:gd name="T2" fmla="*/ 0 w 288"/>
                <a:gd name="T3" fmla="*/ 48 h 48"/>
                <a:gd name="T4" fmla="*/ 462676 w 288"/>
                <a:gd name="T5" fmla="*/ 48 h 48"/>
                <a:gd name="T6" fmla="*/ 0 60000 65536"/>
                <a:gd name="T7" fmla="*/ 0 60000 65536"/>
                <a:gd name="T8" fmla="*/ 0 60000 65536"/>
                <a:gd name="T9" fmla="*/ 0 w 288"/>
                <a:gd name="T10" fmla="*/ 0 h 48"/>
                <a:gd name="T11" fmla="*/ 288 w 28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48">
                  <a:moveTo>
                    <a:pt x="0" y="0"/>
                  </a:moveTo>
                  <a:lnTo>
                    <a:pt x="0" y="48"/>
                  </a:lnTo>
                  <a:lnTo>
                    <a:pt x="288" y="48"/>
                  </a:lnTo>
                </a:path>
              </a:pathLst>
            </a:custGeom>
            <a:noFill/>
            <a:ln w="19050">
              <a:solidFill>
                <a:schemeClr val="tx2"/>
              </a:solidFill>
              <a:round/>
              <a:headEnd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45720" rIns="45720" anchor="ctr">
              <a:spAutoFit/>
            </a:bodyPr>
            <a:lstStyle/>
            <a:p>
              <a:endParaRPr lang="en-PT"/>
            </a:p>
          </p:txBody>
        </p:sp>
      </p:grpSp>
      <p:sp>
        <p:nvSpPr>
          <p:cNvPr id="191562" name="Text Box 74">
            <a:extLst>
              <a:ext uri="{FF2B5EF4-FFF2-40B4-BE49-F238E27FC236}">
                <a16:creationId xmlns:a16="http://schemas.microsoft.com/office/drawing/2014/main" id="{0AF14AB3-FC88-6347-A448-E4BC18208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813572"/>
            <a:ext cx="4021138" cy="185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18573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38163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altLang="en-US" dirty="0">
                <a:solidFill>
                  <a:srgbClr val="012629"/>
                </a:solidFill>
              </a:rPr>
              <a:t>… o </a:t>
            </a:r>
            <a:r>
              <a:rPr lang="en-US" altLang="en-US" dirty="0" err="1">
                <a:solidFill>
                  <a:srgbClr val="012629"/>
                </a:solidFill>
              </a:rPr>
              <a:t>desempenho</a:t>
            </a:r>
            <a:endParaRPr lang="en-US" altLang="en-US" dirty="0">
              <a:solidFill>
                <a:srgbClr val="012629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rgbClr val="012629"/>
                </a:solidFill>
              </a:rPr>
              <a:t>N </a:t>
            </a:r>
            <a:r>
              <a:rPr lang="en-US" altLang="en-US" sz="2200" dirty="0" err="1">
                <a:solidFill>
                  <a:srgbClr val="012629"/>
                </a:solidFill>
              </a:rPr>
              <a:t>elementos</a:t>
            </a:r>
            <a:r>
              <a:rPr lang="en-US" altLang="en-US" sz="2200" dirty="0">
                <a:solidFill>
                  <a:srgbClr val="012629"/>
                </a:solidFill>
              </a:rPr>
              <a:t>, D </a:t>
            </a:r>
            <a:r>
              <a:rPr lang="en-US" altLang="en-US" sz="2200" dirty="0" err="1">
                <a:solidFill>
                  <a:srgbClr val="012629"/>
                </a:solidFill>
              </a:rPr>
              <a:t>ciclos</a:t>
            </a:r>
            <a:r>
              <a:rPr lang="en-US" altLang="en-US" sz="2200" dirty="0">
                <a:solidFill>
                  <a:srgbClr val="012629"/>
                </a:solidFill>
              </a:rPr>
              <a:t>/op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rgbClr val="012629"/>
                </a:solidFill>
              </a:rPr>
              <a:t>(N/2+1)*D </a:t>
            </a:r>
            <a:r>
              <a:rPr lang="en-US" altLang="en-US" sz="2200" dirty="0" err="1">
                <a:solidFill>
                  <a:srgbClr val="012629"/>
                </a:solidFill>
              </a:rPr>
              <a:t>ciclos</a:t>
            </a:r>
            <a:r>
              <a:rPr lang="en-US" altLang="en-US" sz="2200" dirty="0">
                <a:solidFill>
                  <a:srgbClr val="012629"/>
                </a:solidFill>
              </a:rPr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12629"/>
                </a:solidFill>
              </a:rPr>
              <a:t>melhoria</a:t>
            </a:r>
            <a:r>
              <a:rPr lang="en-US" altLang="en-US" sz="2200" dirty="0">
                <a:solidFill>
                  <a:srgbClr val="012629"/>
                </a:solidFill>
              </a:rPr>
              <a:t> de ~2x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 dirty="0">
              <a:solidFill>
                <a:srgbClr val="012629"/>
              </a:solidFill>
            </a:endParaRPr>
          </a:p>
        </p:txBody>
      </p:sp>
      <p:sp>
        <p:nvSpPr>
          <p:cNvPr id="11270" name="Rectangle 76">
            <a:extLst>
              <a:ext uri="{FF2B5EF4-FFF2-40B4-BE49-F238E27FC236}">
                <a16:creationId xmlns:a16="http://schemas.microsoft.com/office/drawing/2014/main" id="{4FD6C1D6-B880-EB4B-81C9-7802269886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… versus computação paralela</a:t>
            </a:r>
            <a:endParaRPr lang="en-US" altLang="en-US" b="0">
              <a:ea typeface="ＭＳ Ｐゴシック" panose="020B0600070205080204" pitchFamily="34" charset="-128"/>
            </a:endParaRPr>
          </a:p>
        </p:txBody>
      </p:sp>
      <p:sp>
        <p:nvSpPr>
          <p:cNvPr id="11271" name="Text Box 79">
            <a:extLst>
              <a:ext uri="{FF2B5EF4-FFF2-40B4-BE49-F238E27FC236}">
                <a16:creationId xmlns:a16="http://schemas.microsoft.com/office/drawing/2014/main" id="{998ED2B2-51E2-1B41-9890-3B51A929B5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1571898"/>
            <a:ext cx="6965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sz="2600" b="1" dirty="0">
                <a:solidFill>
                  <a:srgbClr val="800000"/>
                </a:solidFill>
              </a:rPr>
              <a:t>Computação sequencial ... </a:t>
            </a:r>
            <a:r>
              <a:rPr lang="pt-PT" altLang="en-US" sz="2600" b="1" i="1" dirty="0">
                <a:solidFill>
                  <a:srgbClr val="800000"/>
                </a:solidFill>
              </a:rPr>
              <a:t>versus</a:t>
            </a:r>
            <a:r>
              <a:rPr lang="pt-PT" altLang="en-US" sz="2600" b="1" dirty="0">
                <a:solidFill>
                  <a:srgbClr val="800000"/>
                </a:solidFill>
              </a:rPr>
              <a:t> paralela!</a:t>
            </a:r>
            <a:endParaRPr lang="en-US" altLang="en-US" sz="26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1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1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1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1" grpId="0" build="p"/>
      <p:bldP spid="19156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>
            <a:extLst>
              <a:ext uri="{FF2B5EF4-FFF2-40B4-BE49-F238E27FC236}">
                <a16:creationId xmlns:a16="http://schemas.microsoft.com/office/drawing/2014/main" id="{7FFEF9C8-277A-3D42-BBE4-1D38EABA2E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562600" y="2349524"/>
            <a:ext cx="3581400" cy="3887788"/>
          </a:xfrm>
        </p:spPr>
        <p:txBody>
          <a:bodyPr/>
          <a:lstStyle/>
          <a:p>
            <a:pPr marL="223838" indent="-223838" defTabSz="895350" eaLnBrk="1" hangingPunct="1">
              <a:lnSpc>
                <a:spcPct val="90000"/>
              </a:lnSpc>
              <a:buFontTx/>
              <a:buNone/>
              <a:tabLst>
                <a:tab pos="2971800" algn="l"/>
              </a:tabLst>
            </a:pPr>
            <a:r>
              <a:rPr lang="en-US" altLang="en-US" b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Otimização</a:t>
            </a:r>
            <a:r>
              <a:rPr lang="en-US" altLang="en-US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5</a:t>
            </a:r>
            <a:r>
              <a:rPr lang="en-US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acumular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2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produtos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diferentes</a:t>
            </a:r>
            <a:endParaRPr lang="en-US" altLang="en-US" sz="2400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pt-PT" altLang="en-US" sz="21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pode ser feito em paralelo, se OP </a:t>
            </a:r>
            <a:r>
              <a:rPr lang="pt-PT" altLang="en-US" sz="21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fôr</a:t>
            </a:r>
            <a:r>
              <a:rPr lang="pt-PT" altLang="en-US" sz="21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associativa!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pt-PT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juntar no fim</a:t>
            </a:r>
            <a:endParaRPr lang="en-US" altLang="en-US" sz="2400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marL="223838" indent="-223838" defTabSz="895350" eaLnBrk="1" hangingPunct="1">
              <a:lnSpc>
                <a:spcPct val="90000"/>
              </a:lnSpc>
              <a:spcBef>
                <a:spcPts val="1224"/>
              </a:spcBef>
              <a:buFontTx/>
              <a:buChar char="–"/>
              <a:tabLst>
                <a:tab pos="2971800" algn="l"/>
              </a:tabLst>
            </a:pPr>
            <a:r>
              <a:rPr lang="en-US" altLang="en-US" sz="2600" dirty="0" err="1">
                <a:solidFill>
                  <a:srgbClr val="012629"/>
                </a:solidFill>
                <a:ea typeface="ＭＳ Ｐゴシック" panose="020B0600070205080204" pitchFamily="34" charset="-128"/>
              </a:rPr>
              <a:t>Desempenho</a:t>
            </a:r>
            <a:endParaRPr lang="en-US" altLang="en-US" sz="2600" dirty="0">
              <a:solidFill>
                <a:srgbClr val="012629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en-US" altLang="en-US" sz="24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CPE: 2.0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en-US" altLang="en-US" sz="24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melhoria</a:t>
            </a:r>
            <a:r>
              <a:rPr lang="en-US" altLang="en-US" sz="24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de 2x</a:t>
            </a:r>
          </a:p>
        </p:txBody>
      </p:sp>
      <p:sp>
        <p:nvSpPr>
          <p:cNvPr id="12290" name="Text Box 5">
            <a:extLst>
              <a:ext uri="{FF2B5EF4-FFF2-40B4-BE49-F238E27FC236}">
                <a16:creationId xmlns:a16="http://schemas.microsoft.com/office/drawing/2014/main" id="{07A6CCFC-7C49-E243-8932-DAE159D039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1571898"/>
            <a:ext cx="69659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sz="2600" b="1" dirty="0">
                <a:solidFill>
                  <a:srgbClr val="800000"/>
                </a:solidFill>
              </a:rPr>
              <a:t>Computação sequencial ... </a:t>
            </a:r>
            <a:r>
              <a:rPr lang="pt-PT" altLang="en-US" sz="2600" b="1" i="1" dirty="0">
                <a:solidFill>
                  <a:srgbClr val="800000"/>
                </a:solidFill>
              </a:rPr>
              <a:t>versus</a:t>
            </a:r>
            <a:r>
              <a:rPr lang="pt-PT" altLang="en-US" sz="2600" b="1" dirty="0">
                <a:solidFill>
                  <a:srgbClr val="800000"/>
                </a:solidFill>
              </a:rPr>
              <a:t> paralela!</a:t>
            </a:r>
            <a:endParaRPr lang="en-US" altLang="en-US" sz="2600" b="1" dirty="0">
              <a:solidFill>
                <a:srgbClr val="800000"/>
              </a:solidFill>
            </a:endParaRPr>
          </a:p>
        </p:txBody>
      </p:sp>
      <p:sp>
        <p:nvSpPr>
          <p:cNvPr id="12291" name="Rectangle 7">
            <a:extLst>
              <a:ext uri="{FF2B5EF4-FFF2-40B4-BE49-F238E27FC236}">
                <a16:creationId xmlns:a16="http://schemas.microsoft.com/office/drawing/2014/main" id="{98750719-6011-1B4D-8DFD-937042C214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02625" cy="792163"/>
          </a:xfrm>
          <a:noFill/>
        </p:spPr>
        <p:txBody>
          <a:bodyPr/>
          <a:lstStyle/>
          <a:p>
            <a:pPr algn="l" eaLnBrk="1" hangingPunct="1"/>
            <a:r>
              <a:rPr lang="en-US" altLang="en-US">
                <a:ea typeface="ＭＳ Ｐゴシック" panose="020B0600070205080204" pitchFamily="34" charset="-128"/>
              </a:rPr>
              <a:t>Técnicas de otimização dependentes da máquina: </a:t>
            </a:r>
            <a:br>
              <a:rPr lang="en-US" altLang="en-US">
                <a:ea typeface="ＭＳ Ｐゴシック" panose="020B0600070205080204" pitchFamily="34" charset="-128"/>
              </a:rPr>
            </a:br>
            <a:r>
              <a:rPr lang="en-US" altLang="en-US">
                <a:ea typeface="ＭＳ Ｐゴシック" panose="020B0600070205080204" pitchFamily="34" charset="-128"/>
              </a:rPr>
              <a:t>loop unroll com paralelismo </a:t>
            </a:r>
            <a:r>
              <a:rPr lang="en-US" altLang="en-US" b="0">
                <a:ea typeface="ＭＳ Ｐゴシック" panose="020B0600070205080204" pitchFamily="34" charset="-128"/>
              </a:rPr>
              <a:t>(1)</a:t>
            </a:r>
          </a:p>
        </p:txBody>
      </p:sp>
      <p:sp>
        <p:nvSpPr>
          <p:cNvPr id="190468" name="Rectangle 4">
            <a:extLst>
              <a:ext uri="{FF2B5EF4-FFF2-40B4-BE49-F238E27FC236}">
                <a16:creationId xmlns:a16="http://schemas.microsoft.com/office/drawing/2014/main" id="{6199A2C0-8ED9-A04F-9D23-BF781B8B22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8" y="1557338"/>
            <a:ext cx="5133975" cy="4832350"/>
          </a:xfrm>
          <a:prstGeom prst="rect">
            <a:avLst/>
          </a:prstGeom>
          <a:solidFill>
            <a:srgbClr val="FFFF99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combine6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length = vec_length(v);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limit = length-1;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*data = get_vec_start(v);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x0 = 1;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int x1 = 1;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034F55"/>
                </a:solidFill>
                <a:latin typeface="Courier New" panose="02070309020205020404" pitchFamily="49" charset="0"/>
              </a:rPr>
              <a:t>/* junta 2 elem</a:t>
            </a:r>
            <a:r>
              <a:rPr lang="en-US" altLang="en-US" sz="1800" b="1">
                <a:solidFill>
                  <a:srgbClr val="034F55"/>
                </a:solidFill>
              </a:rPr>
              <a:t>'</a:t>
            </a:r>
            <a:r>
              <a:rPr lang="en-US" altLang="en-US" sz="1800" b="1">
                <a:solidFill>
                  <a:srgbClr val="034F55"/>
                </a:solidFill>
                <a:latin typeface="Courier New" panose="02070309020205020404" pitchFamily="49" charset="0"/>
              </a:rPr>
              <a:t>s de cada vez */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limit;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i+=2</a:t>
            </a:r>
            <a:r>
              <a:rPr lang="en-US" altLang="en-US" sz="1800" b="1">
                <a:latin typeface="Courier New" panose="02070309020205020404" pitchFamily="49" charset="0"/>
              </a:rPr>
              <a:t>) 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x0 *= data[i];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  x1 *= data[i+1];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034F55"/>
                </a:solidFill>
                <a:latin typeface="Courier New" panose="02070309020205020404" pitchFamily="49" charset="0"/>
              </a:rPr>
              <a:t>/* completa os restantes elem's */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for (; i &lt; length; i++) 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  x0 *= data[i];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*dest = x0 * x1;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90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04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04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build="p"/>
      <p:bldP spid="19046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9679</TotalTime>
  <Words>1544</Words>
  <Application>Microsoft Macintosh PowerPoint</Application>
  <PresentationFormat>On-screen Show (4:3)</PresentationFormat>
  <Paragraphs>288</Paragraphs>
  <Slides>14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Courier New</vt:lpstr>
      <vt:lpstr>Helvetica</vt:lpstr>
      <vt:lpstr>Times New Roman</vt:lpstr>
      <vt:lpstr>Default Design</vt:lpstr>
      <vt:lpstr>Document</vt:lpstr>
      <vt:lpstr>Avaliação de Desempenho no IA-32 (4)</vt:lpstr>
      <vt:lpstr>Análise de técnicas de otimização </vt:lpstr>
      <vt:lpstr>Técnicas de otimização dependentes da máquina:  loop unroll (1)</vt:lpstr>
      <vt:lpstr>Técnicas de otimização dependentes da máquina:  loop unroll (2)</vt:lpstr>
      <vt:lpstr>Técnicas de otimização dependentes da máquina:  loop unroll (3)</vt:lpstr>
      <vt:lpstr>Técnicas de otimização dependentes da máquina:  loop unroll (4)</vt:lpstr>
      <vt:lpstr>Técnicas de otimização dependentes da máquina:  computação sequencial versus…</vt:lpstr>
      <vt:lpstr>Técnicas de otimização dependentes da máquina:  … versus computação paralela</vt:lpstr>
      <vt:lpstr>Técnicas de otimização dependentes da máquina:  loop unroll com paralelismo (1)</vt:lpstr>
      <vt:lpstr>Técnicas de otimização dependentes da máquina:   loop unroll com paralelismo (2)</vt:lpstr>
      <vt:lpstr>Técnicas de otimização dependentes da máquina:   loop unroll com paralelismo (3)</vt:lpstr>
      <vt:lpstr>Técnicas de otimização de código:  análise comparativa de combine</vt:lpstr>
      <vt:lpstr>Otimização de código:  limitações do paralelismo ao nível da instrução</vt:lpstr>
      <vt:lpstr>Limitações do paralelismo:  a insuficiência de registos</vt:lpstr>
    </vt:vector>
  </TitlesOfParts>
  <Company>DI-UMinho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 Desempenho do IA32 (3,4)</dc:title>
  <dc:subject>MCC AC 03/04</dc:subject>
  <dc:creator>Alberto Proenca</dc:creator>
  <cp:lastModifiedBy>Microsoft Office User</cp:lastModifiedBy>
  <cp:revision>325</cp:revision>
  <cp:lastPrinted>2017-05-25T18:00:56Z</cp:lastPrinted>
  <dcterms:created xsi:type="dcterms:W3CDTF">2012-05-28T14:21:30Z</dcterms:created>
  <dcterms:modified xsi:type="dcterms:W3CDTF">2020-05-07T09:38:45Z</dcterms:modified>
</cp:coreProperties>
</file>